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8204" y="6472428"/>
            <a:ext cx="288035" cy="34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170432" y="0"/>
            <a:ext cx="4972811" cy="126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317235" y="0"/>
            <a:ext cx="1028699" cy="1266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519928" y="0"/>
            <a:ext cx="2607563" cy="1266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906523" y="627888"/>
            <a:ext cx="5327903" cy="137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939380" y="3173231"/>
            <a:ext cx="3569970" cy="357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8204" y="6472428"/>
            <a:ext cx="288035" cy="341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703" y="112800"/>
            <a:ext cx="7796593" cy="149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669725"/>
            <a:ext cx="8075930" cy="4043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767675" y="6577074"/>
            <a:ext cx="656590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2571" y="6561943"/>
            <a:ext cx="3820160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699958" y="6577074"/>
            <a:ext cx="203200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hyperlink" Target="http://cs.nju.edu.cn/yuhuang" TargetMode="External"/><Relationship Id="rId10" Type="http://schemas.openxmlformats.org/officeDocument/2006/relationships/image" Target="../media/image13.png"/><Relationship Id="rId11" Type="http://schemas.openxmlformats.org/officeDocument/2006/relationships/image" Target="../media/image1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jp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86.png"/><Relationship Id="rId11" Type="http://schemas.openxmlformats.org/officeDocument/2006/relationships/image" Target="../media/image101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102.png"/><Relationship Id="rId16" Type="http://schemas.openxmlformats.org/officeDocument/2006/relationships/image" Target="../media/image8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0.png"/><Relationship Id="rId4" Type="http://schemas.openxmlformats.org/officeDocument/2006/relationships/image" Target="../media/image14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Relationship Id="rId25" Type="http://schemas.openxmlformats.org/officeDocument/2006/relationships/image" Target="../media/image169.png"/><Relationship Id="rId26" Type="http://schemas.openxmlformats.org/officeDocument/2006/relationships/image" Target="../media/image170.png"/><Relationship Id="rId27" Type="http://schemas.openxmlformats.org/officeDocument/2006/relationships/image" Target="../media/image171.png"/><Relationship Id="rId28" Type="http://schemas.openxmlformats.org/officeDocument/2006/relationships/image" Target="../media/image172.png"/><Relationship Id="rId29" Type="http://schemas.openxmlformats.org/officeDocument/2006/relationships/image" Target="../media/image173.png"/><Relationship Id="rId30" Type="http://schemas.openxmlformats.org/officeDocument/2006/relationships/image" Target="../media/image17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75.png"/><Relationship Id="rId4" Type="http://schemas.openxmlformats.org/officeDocument/2006/relationships/image" Target="../media/image176.jpg"/><Relationship Id="rId5" Type="http://schemas.openxmlformats.org/officeDocument/2006/relationships/image" Target="../media/image177.png"/><Relationship Id="rId6" Type="http://schemas.openxmlformats.org/officeDocument/2006/relationships/image" Target="../media/image17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hyperlink" Target="http://cs.nju.edu.cn/yuhuang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7916" y="5157215"/>
            <a:ext cx="1990343" cy="1095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02195" y="477012"/>
            <a:ext cx="2016250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29528" y="501396"/>
            <a:ext cx="601979" cy="702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027" y="1557528"/>
            <a:ext cx="2919983" cy="870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276" y="1649604"/>
            <a:ext cx="2418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Calibri"/>
                <a:cs typeface="Calibri"/>
              </a:rPr>
              <a:t>Introduction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2261616"/>
            <a:ext cx="8557258" cy="1377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4276" y="2414652"/>
            <a:ext cx="77495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 i="1">
                <a:solidFill>
                  <a:srgbClr val="2F5897"/>
                </a:solidFill>
                <a:latin typeface="Calibri"/>
                <a:cs typeface="Calibri"/>
              </a:rPr>
              <a:t>Algorithm Design and</a:t>
            </a:r>
            <a:r>
              <a:rPr dirty="0" sz="4800" spc="-25" b="1" i="1">
                <a:solidFill>
                  <a:srgbClr val="2F5897"/>
                </a:solidFill>
                <a:latin typeface="Calibri"/>
                <a:cs typeface="Calibri"/>
              </a:rPr>
              <a:t> </a:t>
            </a:r>
            <a:r>
              <a:rPr dirty="0" sz="4800" spc="-5" b="1" i="1">
                <a:solidFill>
                  <a:srgbClr val="2F5897"/>
                </a:solidFill>
                <a:latin typeface="Calibri"/>
                <a:cs typeface="Calibri"/>
              </a:rPr>
              <a:t>Analysis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9572" y="4706111"/>
            <a:ext cx="966215" cy="676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73451" y="4706111"/>
            <a:ext cx="1542287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85691" y="4757379"/>
            <a:ext cx="3178810" cy="1528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25" b="1" i="1">
                <a:solidFill>
                  <a:srgbClr val="3E3E3E"/>
                </a:solidFill>
                <a:latin typeface="Palatino Linotype"/>
                <a:cs typeface="Palatino Linotype"/>
              </a:rPr>
              <a:t>Yu</a:t>
            </a:r>
            <a:r>
              <a:rPr dirty="0" sz="2400" spc="175" b="1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375" b="1" i="1">
                <a:solidFill>
                  <a:srgbClr val="3E3E3E"/>
                </a:solidFill>
                <a:latin typeface="Palatino Linotype"/>
                <a:cs typeface="Palatino Linotype"/>
              </a:rPr>
              <a:t>Huang</a:t>
            </a:r>
            <a:endParaRPr sz="2400">
              <a:latin typeface="Palatino Linotype"/>
              <a:cs typeface="Palatino Linotype"/>
            </a:endParaRPr>
          </a:p>
          <a:p>
            <a:pPr marL="12700" marR="5080">
              <a:lnSpc>
                <a:spcPct val="120000"/>
              </a:lnSpc>
              <a:spcBef>
                <a:spcPts val="1175"/>
              </a:spcBef>
            </a:pP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  <a:hlinkClick r:id="rId9"/>
              </a:rPr>
              <a:t>http://cs.nju.edu.cn/yuhuang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 Institute </a:t>
            </a:r>
            <a:r>
              <a:rPr dirty="0" sz="1800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Computer </a:t>
            </a:r>
            <a:r>
              <a:rPr dirty="0" sz="1800" spc="-10">
                <a:solidFill>
                  <a:srgbClr val="3E3E3E"/>
                </a:solidFill>
                <a:latin typeface="Palatino Linotype"/>
                <a:cs typeface="Palatino Linotype"/>
              </a:rPr>
              <a:t>Software 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Nanjing</a:t>
            </a:r>
            <a:r>
              <a:rPr dirty="0" sz="18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University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60135" y="3589019"/>
            <a:ext cx="3400043" cy="870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10427" y="3681083"/>
            <a:ext cx="28987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2F5897"/>
                </a:solidFill>
                <a:latin typeface="Calibri"/>
                <a:cs typeface="Calibri"/>
              </a:rPr>
              <a:t>[15] </a:t>
            </a:r>
            <a:r>
              <a:rPr dirty="0" sz="3000" spc="-25" b="1">
                <a:solidFill>
                  <a:srgbClr val="2F5897"/>
                </a:solidFill>
                <a:latin typeface="Calibri"/>
                <a:cs typeface="Calibri"/>
              </a:rPr>
              <a:t>Path </a:t>
            </a:r>
            <a:r>
              <a:rPr dirty="0" sz="3000" spc="-5" b="1">
                <a:solidFill>
                  <a:srgbClr val="2F5897"/>
                </a:solidFill>
                <a:latin typeface="Calibri"/>
                <a:cs typeface="Calibri"/>
              </a:rPr>
              <a:t>in</a:t>
            </a:r>
            <a:r>
              <a:rPr dirty="0" sz="3000" spc="-30" b="1">
                <a:solidFill>
                  <a:srgbClr val="2F5897"/>
                </a:solidFill>
                <a:latin typeface="Calibri"/>
                <a:cs typeface="Calibri"/>
              </a:rPr>
              <a:t> </a:t>
            </a:r>
            <a:r>
              <a:rPr dirty="0" sz="3000" spc="-20" b="1">
                <a:solidFill>
                  <a:srgbClr val="2F5897"/>
                </a:solidFill>
                <a:latin typeface="Calibri"/>
                <a:cs typeface="Calibri"/>
              </a:rPr>
              <a:t>Graph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59" y="4760976"/>
            <a:ext cx="1728215" cy="1728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spd="med">
    <p:pull dir="l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816" y="384047"/>
            <a:ext cx="7514843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4786" y="532767"/>
            <a:ext cx="67138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Fundamental</a:t>
            </a:r>
            <a:r>
              <a:rPr dirty="0" spc="-30"/>
              <a:t> </a:t>
            </a:r>
            <a:r>
              <a:rPr dirty="0" spc="-5"/>
              <a:t>Questions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07352" y="1862189"/>
            <a:ext cx="8172450" cy="299339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800" b="1">
                <a:solidFill>
                  <a:srgbClr val="FF0000"/>
                </a:solidFill>
                <a:latin typeface="Palatino Linotype"/>
                <a:cs typeface="Palatino Linotype"/>
              </a:rPr>
              <a:t>all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pair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graph, </a:t>
            </a:r>
            <a:r>
              <a:rPr dirty="0" sz="2800" spc="-70" b="1">
                <a:solidFill>
                  <a:srgbClr val="3E3E3E"/>
                </a:solidFill>
                <a:latin typeface="Palatino Linotype"/>
                <a:cs typeface="Palatino Linotype"/>
              </a:rPr>
              <a:t>say,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u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r>
              <a:rPr dirty="0" sz="2800" spc="9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:</a:t>
            </a:r>
            <a:endParaRPr sz="28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0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there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path from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u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</a:t>
            </a:r>
            <a:r>
              <a:rPr dirty="0" sz="2400" spc="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?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What is the </a:t>
            </a: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shortest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path from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u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</a:t>
            </a:r>
            <a:r>
              <a:rPr dirty="0" sz="2400" spc="7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?</a:t>
            </a:r>
            <a:endParaRPr sz="240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ct val="100000"/>
              </a:lnSpc>
              <a:spcBef>
                <a:spcPts val="1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Reachability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(reflexive) </a:t>
            </a:r>
            <a:r>
              <a:rPr dirty="0" sz="2800" spc="-5" b="1">
                <a:solidFill>
                  <a:srgbClr val="FF0000"/>
                </a:solidFill>
                <a:latin typeface="Palatino Linotype"/>
                <a:cs typeface="Palatino Linotype"/>
              </a:rPr>
              <a:t>transitive closure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 the adjacency</a:t>
            </a:r>
            <a:r>
              <a:rPr dirty="0" sz="28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relation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1355"/>
              </a:spcBef>
            </a:pPr>
            <a:r>
              <a:rPr dirty="0" sz="2200" spc="-5">
                <a:solidFill>
                  <a:srgbClr val="3E3E3E"/>
                </a:solidFill>
                <a:latin typeface="Courier New"/>
                <a:cs typeface="Courier New"/>
              </a:rPr>
              <a:t>o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which can be represented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as</a:t>
            </a:r>
            <a:r>
              <a:rPr dirty="0" sz="2200" spc="-39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a bit matrix</a:t>
            </a:r>
            <a:endParaRPr sz="2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675" y="0"/>
            <a:ext cx="609599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04872" y="699516"/>
            <a:ext cx="433120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9646" y="112800"/>
            <a:ext cx="5142865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818515" marR="5080" indent="-806450">
              <a:lnSpc>
                <a:spcPct val="100600"/>
              </a:lnSpc>
              <a:spcBef>
                <a:spcPts val="65"/>
              </a:spcBef>
              <a:tabLst>
                <a:tab pos="2962910" algn="l"/>
              </a:tabLst>
            </a:pPr>
            <a:r>
              <a:rPr dirty="0" spc="-360"/>
              <a:t>T</a:t>
            </a:r>
            <a:r>
              <a:rPr dirty="0"/>
              <a:t>ra</a:t>
            </a:r>
            <a:r>
              <a:rPr dirty="0" spc="-5"/>
              <a:t>n</a:t>
            </a:r>
            <a:r>
              <a:rPr dirty="0" spc="5"/>
              <a:t>s</a:t>
            </a:r>
            <a:r>
              <a:rPr dirty="0" spc="-5"/>
              <a:t>itiv</a:t>
            </a:r>
            <a:r>
              <a:rPr dirty="0"/>
              <a:t>e	</a:t>
            </a:r>
            <a:r>
              <a:rPr dirty="0" spc="-5"/>
              <a:t>Cl</a:t>
            </a:r>
            <a:r>
              <a:rPr dirty="0" spc="-10"/>
              <a:t>o</a:t>
            </a:r>
            <a:r>
              <a:rPr dirty="0" spc="5"/>
              <a:t>s</a:t>
            </a:r>
            <a:r>
              <a:rPr dirty="0" spc="-5"/>
              <a:t>u</a:t>
            </a:r>
            <a:r>
              <a:rPr dirty="0"/>
              <a:t>re  </a:t>
            </a:r>
            <a:r>
              <a:rPr dirty="0" spc="-5"/>
              <a:t>by</a:t>
            </a:r>
            <a:r>
              <a:rPr dirty="0" spc="5"/>
              <a:t> </a:t>
            </a:r>
            <a:r>
              <a:rPr dirty="0" spc="-5"/>
              <a:t>Shortcuts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790469"/>
            <a:ext cx="79851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idea: if there are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edges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, then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an  edge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“shortcut” is</a:t>
            </a:r>
            <a:r>
              <a:rPr dirty="0" sz="30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inserted.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288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09800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71600" y="4953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6939" y="35290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7485" y="35290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039" y="43671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8483" y="43671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0388" y="4976717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3000" y="36576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2602" y="36194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9449" y="3810000"/>
            <a:ext cx="135255" cy="472440"/>
          </a:xfrm>
          <a:custGeom>
            <a:avLst/>
            <a:gdLst/>
            <a:ahLst/>
            <a:cxnLst/>
            <a:rect l="l" t="t" r="r" b="b"/>
            <a:pathLst>
              <a:path w="135255" h="472439">
                <a:moveTo>
                  <a:pt x="134950" y="0"/>
                </a:moveTo>
                <a:lnTo>
                  <a:pt x="0" y="4723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6296" y="4259666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59" h="83820">
                <a:moveTo>
                  <a:pt x="0" y="0"/>
                </a:moveTo>
                <a:lnTo>
                  <a:pt x="15709" y="83731"/>
                </a:lnTo>
                <a:lnTo>
                  <a:pt x="73266" y="20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8200" y="45720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0" y="0"/>
                </a:moveTo>
                <a:lnTo>
                  <a:pt x="55880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63983" y="49529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19" h="76200">
                <a:moveTo>
                  <a:pt x="45719" y="0"/>
                </a:moveTo>
                <a:lnTo>
                  <a:pt x="0" y="60959"/>
                </a:lnTo>
                <a:lnTo>
                  <a:pt x="83819" y="7619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20278" y="3810000"/>
            <a:ext cx="361315" cy="1083310"/>
          </a:xfrm>
          <a:custGeom>
            <a:avLst/>
            <a:gdLst/>
            <a:ahLst/>
            <a:cxnLst/>
            <a:rect l="l" t="t" r="r" b="b"/>
            <a:pathLst>
              <a:path w="361314" h="1083310">
                <a:moveTo>
                  <a:pt x="360921" y="0"/>
                </a:moveTo>
                <a:lnTo>
                  <a:pt x="0" y="1082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88147" y="4868663"/>
            <a:ext cx="72390" cy="84455"/>
          </a:xfrm>
          <a:custGeom>
            <a:avLst/>
            <a:gdLst/>
            <a:ahLst/>
            <a:cxnLst/>
            <a:rect l="l" t="t" r="r" b="b"/>
            <a:pathLst>
              <a:path w="72389" h="84454">
                <a:moveTo>
                  <a:pt x="0" y="0"/>
                </a:moveTo>
                <a:lnTo>
                  <a:pt x="12052" y="84340"/>
                </a:lnTo>
                <a:lnTo>
                  <a:pt x="72288" y="24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82419" y="3868369"/>
            <a:ext cx="203835" cy="475615"/>
          </a:xfrm>
          <a:custGeom>
            <a:avLst/>
            <a:gdLst/>
            <a:ahLst/>
            <a:cxnLst/>
            <a:rect l="l" t="t" r="r" b="b"/>
            <a:pathLst>
              <a:path w="203835" h="475614">
                <a:moveTo>
                  <a:pt x="203581" y="47503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52393" y="3809994"/>
            <a:ext cx="70485" cy="85090"/>
          </a:xfrm>
          <a:custGeom>
            <a:avLst/>
            <a:gdLst/>
            <a:ahLst/>
            <a:cxnLst/>
            <a:rect l="l" t="t" r="r" b="b"/>
            <a:pathLst>
              <a:path w="70485" h="85089">
                <a:moveTo>
                  <a:pt x="5003" y="0"/>
                </a:moveTo>
                <a:lnTo>
                  <a:pt x="0" y="85051"/>
                </a:lnTo>
                <a:lnTo>
                  <a:pt x="70040" y="55041"/>
                </a:lnTo>
                <a:lnTo>
                  <a:pt x="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76400" y="4613325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415874"/>
                </a:moveTo>
                <a:lnTo>
                  <a:pt x="48519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27149" y="4571994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5" h="78739">
                <a:moveTo>
                  <a:pt x="82651" y="0"/>
                </a:moveTo>
                <a:lnTo>
                  <a:pt x="0" y="20675"/>
                </a:lnTo>
                <a:lnTo>
                  <a:pt x="49593" y="78524"/>
                </a:lnTo>
                <a:lnTo>
                  <a:pt x="82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100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006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052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816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43400" y="487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888740" y="34528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79285" y="34528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83839" y="42909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0283" y="42909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22188" y="4900517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14800" y="35814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24402" y="35432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51249" y="3733800"/>
            <a:ext cx="135255" cy="472440"/>
          </a:xfrm>
          <a:custGeom>
            <a:avLst/>
            <a:gdLst/>
            <a:ahLst/>
            <a:cxnLst/>
            <a:rect l="l" t="t" r="r" b="b"/>
            <a:pathLst>
              <a:path w="135254" h="472439">
                <a:moveTo>
                  <a:pt x="134950" y="0"/>
                </a:moveTo>
                <a:lnTo>
                  <a:pt x="0" y="4723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18096" y="4183466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0" y="0"/>
                </a:moveTo>
                <a:lnTo>
                  <a:pt x="15709" y="83731"/>
                </a:lnTo>
                <a:lnTo>
                  <a:pt x="73266" y="20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10000" y="44958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0" y="0"/>
                </a:moveTo>
                <a:lnTo>
                  <a:pt x="55880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35783" y="48767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45720" y="0"/>
                </a:moveTo>
                <a:lnTo>
                  <a:pt x="0" y="60959"/>
                </a:lnTo>
                <a:lnTo>
                  <a:pt x="83820" y="76199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92078" y="3733800"/>
            <a:ext cx="361315" cy="1083310"/>
          </a:xfrm>
          <a:custGeom>
            <a:avLst/>
            <a:gdLst/>
            <a:ahLst/>
            <a:cxnLst/>
            <a:rect l="l" t="t" r="r" b="b"/>
            <a:pathLst>
              <a:path w="361314" h="1083310">
                <a:moveTo>
                  <a:pt x="360921" y="0"/>
                </a:moveTo>
                <a:lnTo>
                  <a:pt x="0" y="1082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59947" y="4792463"/>
            <a:ext cx="72390" cy="84455"/>
          </a:xfrm>
          <a:custGeom>
            <a:avLst/>
            <a:gdLst/>
            <a:ahLst/>
            <a:cxnLst/>
            <a:rect l="l" t="t" r="r" b="b"/>
            <a:pathLst>
              <a:path w="72389" h="84454">
                <a:moveTo>
                  <a:pt x="0" y="0"/>
                </a:moveTo>
                <a:lnTo>
                  <a:pt x="12052" y="84340"/>
                </a:lnTo>
                <a:lnTo>
                  <a:pt x="72288" y="24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54219" y="3792169"/>
            <a:ext cx="203835" cy="475615"/>
          </a:xfrm>
          <a:custGeom>
            <a:avLst/>
            <a:gdLst/>
            <a:ahLst/>
            <a:cxnLst/>
            <a:rect l="l" t="t" r="r" b="b"/>
            <a:pathLst>
              <a:path w="203835" h="475614">
                <a:moveTo>
                  <a:pt x="203580" y="47503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24193" y="3733794"/>
            <a:ext cx="70485" cy="85090"/>
          </a:xfrm>
          <a:custGeom>
            <a:avLst/>
            <a:gdLst/>
            <a:ahLst/>
            <a:cxnLst/>
            <a:rect l="l" t="t" r="r" b="b"/>
            <a:pathLst>
              <a:path w="70485" h="85089">
                <a:moveTo>
                  <a:pt x="5003" y="0"/>
                </a:moveTo>
                <a:lnTo>
                  <a:pt x="0" y="85051"/>
                </a:lnTo>
                <a:lnTo>
                  <a:pt x="70040" y="55041"/>
                </a:lnTo>
                <a:lnTo>
                  <a:pt x="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48200" y="4537125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415874"/>
                </a:moveTo>
                <a:lnTo>
                  <a:pt x="48519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98949" y="4495794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5" h="78739">
                <a:moveTo>
                  <a:pt x="82651" y="0"/>
                </a:moveTo>
                <a:lnTo>
                  <a:pt x="0" y="20675"/>
                </a:lnTo>
                <a:lnTo>
                  <a:pt x="49593" y="78524"/>
                </a:lnTo>
                <a:lnTo>
                  <a:pt x="82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38600" y="3733800"/>
            <a:ext cx="433705" cy="1084580"/>
          </a:xfrm>
          <a:custGeom>
            <a:avLst/>
            <a:gdLst/>
            <a:ahLst/>
            <a:cxnLst/>
            <a:rect l="l" t="t" r="r" b="b"/>
            <a:pathLst>
              <a:path w="433704" h="1084579">
                <a:moveTo>
                  <a:pt x="0" y="0"/>
                </a:moveTo>
                <a:lnTo>
                  <a:pt x="433616" y="1084046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32127" y="4791900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751" y="0"/>
                </a:moveTo>
                <a:lnTo>
                  <a:pt x="0" y="28295"/>
                </a:lnTo>
                <a:lnTo>
                  <a:pt x="63677" y="84899"/>
                </a:lnTo>
                <a:lnTo>
                  <a:pt x="7075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05400" y="3657600"/>
            <a:ext cx="206375" cy="550545"/>
          </a:xfrm>
          <a:custGeom>
            <a:avLst/>
            <a:gdLst/>
            <a:ahLst/>
            <a:cxnLst/>
            <a:rect l="l" t="t" r="r" b="b"/>
            <a:pathLst>
              <a:path w="206375" h="550545">
                <a:moveTo>
                  <a:pt x="0" y="0"/>
                </a:moveTo>
                <a:lnTo>
                  <a:pt x="206298" y="550138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71573" y="4182474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4" h="85089">
                <a:moveTo>
                  <a:pt x="71348" y="0"/>
                </a:moveTo>
                <a:lnTo>
                  <a:pt x="0" y="26746"/>
                </a:lnTo>
                <a:lnTo>
                  <a:pt x="62420" y="84721"/>
                </a:lnTo>
                <a:lnTo>
                  <a:pt x="71348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99000" y="45720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558800" y="0"/>
                </a:moveTo>
                <a:lnTo>
                  <a:pt x="0" y="41910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48196" y="49529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38100" y="0"/>
                </a:moveTo>
                <a:lnTo>
                  <a:pt x="0" y="76199"/>
                </a:lnTo>
                <a:lnTo>
                  <a:pt x="83820" y="60959"/>
                </a:lnTo>
                <a:lnTo>
                  <a:pt x="381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95800" y="3718204"/>
            <a:ext cx="362585" cy="1158875"/>
          </a:xfrm>
          <a:custGeom>
            <a:avLst/>
            <a:gdLst/>
            <a:ahLst/>
            <a:cxnLst/>
            <a:rect l="l" t="t" r="r" b="b"/>
            <a:pathLst>
              <a:path w="362585" h="1158875">
                <a:moveTo>
                  <a:pt x="0" y="1158595"/>
                </a:moveTo>
                <a:lnTo>
                  <a:pt x="362064" y="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17708" y="3657594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4">
                <a:moveTo>
                  <a:pt x="59093" y="0"/>
                </a:moveTo>
                <a:lnTo>
                  <a:pt x="0" y="61379"/>
                </a:lnTo>
                <a:lnTo>
                  <a:pt x="72732" y="84099"/>
                </a:lnTo>
                <a:lnTo>
                  <a:pt x="59093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810000" y="4419600"/>
            <a:ext cx="1308100" cy="0"/>
          </a:xfrm>
          <a:custGeom>
            <a:avLst/>
            <a:gdLst/>
            <a:ahLst/>
            <a:cxnLst/>
            <a:rect l="l" t="t" r="r" b="b"/>
            <a:pathLst>
              <a:path w="1308100" h="0">
                <a:moveTo>
                  <a:pt x="0" y="0"/>
                </a:moveTo>
                <a:lnTo>
                  <a:pt x="1308100" y="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05401" y="43814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781800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772400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77000" y="4191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53400" y="4191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15200" y="4800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6860540" y="33766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51085" y="33766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55639" y="42147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32083" y="42147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393988" y="4824317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086600" y="35052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96201" y="34670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723050" y="3657600"/>
            <a:ext cx="135255" cy="472440"/>
          </a:xfrm>
          <a:custGeom>
            <a:avLst/>
            <a:gdLst/>
            <a:ahLst/>
            <a:cxnLst/>
            <a:rect l="l" t="t" r="r" b="b"/>
            <a:pathLst>
              <a:path w="135254" h="472439">
                <a:moveTo>
                  <a:pt x="134950" y="0"/>
                </a:moveTo>
                <a:lnTo>
                  <a:pt x="0" y="4723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689895" y="4107266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59" h="83820">
                <a:moveTo>
                  <a:pt x="0" y="0"/>
                </a:moveTo>
                <a:lnTo>
                  <a:pt x="15709" y="83731"/>
                </a:lnTo>
                <a:lnTo>
                  <a:pt x="73266" y="20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781800" y="44196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0" y="0"/>
                </a:moveTo>
                <a:lnTo>
                  <a:pt x="55880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07582" y="48005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45720" y="0"/>
                </a:moveTo>
                <a:lnTo>
                  <a:pt x="0" y="60959"/>
                </a:lnTo>
                <a:lnTo>
                  <a:pt x="83820" y="76199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563878" y="3657600"/>
            <a:ext cx="361315" cy="1083310"/>
          </a:xfrm>
          <a:custGeom>
            <a:avLst/>
            <a:gdLst/>
            <a:ahLst/>
            <a:cxnLst/>
            <a:rect l="l" t="t" r="r" b="b"/>
            <a:pathLst>
              <a:path w="361315" h="1083310">
                <a:moveTo>
                  <a:pt x="360921" y="0"/>
                </a:moveTo>
                <a:lnTo>
                  <a:pt x="0" y="1082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531748" y="4716263"/>
            <a:ext cx="72390" cy="84455"/>
          </a:xfrm>
          <a:custGeom>
            <a:avLst/>
            <a:gdLst/>
            <a:ahLst/>
            <a:cxnLst/>
            <a:rect l="l" t="t" r="r" b="b"/>
            <a:pathLst>
              <a:path w="72390" h="84454">
                <a:moveTo>
                  <a:pt x="0" y="0"/>
                </a:moveTo>
                <a:lnTo>
                  <a:pt x="12052" y="84340"/>
                </a:lnTo>
                <a:lnTo>
                  <a:pt x="72288" y="24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026018" y="3715969"/>
            <a:ext cx="203835" cy="475615"/>
          </a:xfrm>
          <a:custGeom>
            <a:avLst/>
            <a:gdLst/>
            <a:ahLst/>
            <a:cxnLst/>
            <a:rect l="l" t="t" r="r" b="b"/>
            <a:pathLst>
              <a:path w="203834" h="475614">
                <a:moveTo>
                  <a:pt x="203580" y="47503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95993" y="3657594"/>
            <a:ext cx="70485" cy="85090"/>
          </a:xfrm>
          <a:custGeom>
            <a:avLst/>
            <a:gdLst/>
            <a:ahLst/>
            <a:cxnLst/>
            <a:rect l="l" t="t" r="r" b="b"/>
            <a:pathLst>
              <a:path w="70484" h="85089">
                <a:moveTo>
                  <a:pt x="5003" y="0"/>
                </a:moveTo>
                <a:lnTo>
                  <a:pt x="0" y="85051"/>
                </a:lnTo>
                <a:lnTo>
                  <a:pt x="70040" y="55041"/>
                </a:lnTo>
                <a:lnTo>
                  <a:pt x="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620000" y="4460925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415874"/>
                </a:moveTo>
                <a:lnTo>
                  <a:pt x="48519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070750" y="4419594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4" h="78739">
                <a:moveTo>
                  <a:pt x="82651" y="0"/>
                </a:moveTo>
                <a:lnTo>
                  <a:pt x="0" y="20675"/>
                </a:lnTo>
                <a:lnTo>
                  <a:pt x="49593" y="78524"/>
                </a:lnTo>
                <a:lnTo>
                  <a:pt x="82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010400" y="3657600"/>
            <a:ext cx="433705" cy="1084580"/>
          </a:xfrm>
          <a:custGeom>
            <a:avLst/>
            <a:gdLst/>
            <a:ahLst/>
            <a:cxnLst/>
            <a:rect l="l" t="t" r="r" b="b"/>
            <a:pathLst>
              <a:path w="433704" h="1084579">
                <a:moveTo>
                  <a:pt x="0" y="0"/>
                </a:moveTo>
                <a:lnTo>
                  <a:pt x="433616" y="108404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03927" y="4715700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751" y="0"/>
                </a:moveTo>
                <a:lnTo>
                  <a:pt x="0" y="28295"/>
                </a:lnTo>
                <a:lnTo>
                  <a:pt x="63677" y="84899"/>
                </a:lnTo>
                <a:lnTo>
                  <a:pt x="70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077200" y="3581400"/>
            <a:ext cx="206375" cy="550545"/>
          </a:xfrm>
          <a:custGeom>
            <a:avLst/>
            <a:gdLst/>
            <a:ahLst/>
            <a:cxnLst/>
            <a:rect l="l" t="t" r="r" b="b"/>
            <a:pathLst>
              <a:path w="206375" h="550545">
                <a:moveTo>
                  <a:pt x="0" y="0"/>
                </a:moveTo>
                <a:lnTo>
                  <a:pt x="206298" y="5501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243374" y="4106274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4" h="85089">
                <a:moveTo>
                  <a:pt x="71348" y="0"/>
                </a:moveTo>
                <a:lnTo>
                  <a:pt x="0" y="26746"/>
                </a:lnTo>
                <a:lnTo>
                  <a:pt x="62420" y="84721"/>
                </a:lnTo>
                <a:lnTo>
                  <a:pt x="71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670800" y="44958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558800" y="0"/>
                </a:moveTo>
                <a:lnTo>
                  <a:pt x="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619997" y="48767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38100" y="0"/>
                </a:moveTo>
                <a:lnTo>
                  <a:pt x="0" y="76199"/>
                </a:lnTo>
                <a:lnTo>
                  <a:pt x="83820" y="6095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467600" y="3642004"/>
            <a:ext cx="362585" cy="1158875"/>
          </a:xfrm>
          <a:custGeom>
            <a:avLst/>
            <a:gdLst/>
            <a:ahLst/>
            <a:cxnLst/>
            <a:rect l="l" t="t" r="r" b="b"/>
            <a:pathLst>
              <a:path w="362584" h="1158875">
                <a:moveTo>
                  <a:pt x="0" y="1158595"/>
                </a:moveTo>
                <a:lnTo>
                  <a:pt x="3620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789508" y="3581394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4">
                <a:moveTo>
                  <a:pt x="59093" y="0"/>
                </a:moveTo>
                <a:lnTo>
                  <a:pt x="0" y="61379"/>
                </a:lnTo>
                <a:lnTo>
                  <a:pt x="72732" y="84099"/>
                </a:lnTo>
                <a:lnTo>
                  <a:pt x="59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781800" y="4343400"/>
            <a:ext cx="1308100" cy="0"/>
          </a:xfrm>
          <a:custGeom>
            <a:avLst/>
            <a:gdLst/>
            <a:ahLst/>
            <a:cxnLst/>
            <a:rect l="l" t="t" r="r" b="b"/>
            <a:pathLst>
              <a:path w="1308100" h="0">
                <a:moveTo>
                  <a:pt x="0" y="0"/>
                </a:moveTo>
                <a:lnTo>
                  <a:pt x="1308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77201" y="43052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2593339" y="5356352"/>
            <a:ext cx="1084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Pass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65140" y="5280152"/>
            <a:ext cx="1101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Pass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two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295144" y="4890528"/>
            <a:ext cx="1769363" cy="547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362961" y="49537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1200150" y="0"/>
                </a:moveTo>
                <a:lnTo>
                  <a:pt x="1200150" y="95249"/>
                </a:lnTo>
                <a:lnTo>
                  <a:pt x="0" y="95249"/>
                </a:lnTo>
                <a:lnTo>
                  <a:pt x="0" y="285749"/>
                </a:lnTo>
                <a:lnTo>
                  <a:pt x="1200150" y="285749"/>
                </a:lnTo>
                <a:lnTo>
                  <a:pt x="1200150" y="380999"/>
                </a:lnTo>
                <a:lnTo>
                  <a:pt x="1600200" y="190499"/>
                </a:lnTo>
                <a:lnTo>
                  <a:pt x="1200150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62961" y="49537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95249"/>
                </a:moveTo>
                <a:lnTo>
                  <a:pt x="1200150" y="95249"/>
                </a:lnTo>
                <a:lnTo>
                  <a:pt x="1200150" y="0"/>
                </a:lnTo>
                <a:lnTo>
                  <a:pt x="1600200" y="190499"/>
                </a:lnTo>
                <a:lnTo>
                  <a:pt x="1200150" y="380999"/>
                </a:lnTo>
                <a:lnTo>
                  <a:pt x="1200150" y="285749"/>
                </a:lnTo>
                <a:lnTo>
                  <a:pt x="0" y="285749"/>
                </a:lnTo>
                <a:lnTo>
                  <a:pt x="0" y="95249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66944" y="4814315"/>
            <a:ext cx="1769363" cy="547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334761" y="48775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1200150" y="0"/>
                </a:moveTo>
                <a:lnTo>
                  <a:pt x="1200150" y="95249"/>
                </a:lnTo>
                <a:lnTo>
                  <a:pt x="0" y="95249"/>
                </a:lnTo>
                <a:lnTo>
                  <a:pt x="0" y="285749"/>
                </a:lnTo>
                <a:lnTo>
                  <a:pt x="1200150" y="285749"/>
                </a:lnTo>
                <a:lnTo>
                  <a:pt x="1200150" y="380999"/>
                </a:lnTo>
                <a:lnTo>
                  <a:pt x="1600200" y="190499"/>
                </a:lnTo>
                <a:lnTo>
                  <a:pt x="1200150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334761" y="48775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95249"/>
                </a:moveTo>
                <a:lnTo>
                  <a:pt x="1200150" y="95249"/>
                </a:lnTo>
                <a:lnTo>
                  <a:pt x="1200150" y="0"/>
                </a:lnTo>
                <a:lnTo>
                  <a:pt x="1600200" y="190499"/>
                </a:lnTo>
                <a:lnTo>
                  <a:pt x="1200150" y="380999"/>
                </a:lnTo>
                <a:lnTo>
                  <a:pt x="1200150" y="285749"/>
                </a:lnTo>
                <a:lnTo>
                  <a:pt x="0" y="285749"/>
                </a:lnTo>
                <a:lnTo>
                  <a:pt x="0" y="95249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810000" y="3693744"/>
            <a:ext cx="938530" cy="650240"/>
          </a:xfrm>
          <a:custGeom>
            <a:avLst/>
            <a:gdLst/>
            <a:ahLst/>
            <a:cxnLst/>
            <a:rect l="l" t="t" r="r" b="b"/>
            <a:pathLst>
              <a:path w="938529" h="650239">
                <a:moveTo>
                  <a:pt x="0" y="649655"/>
                </a:moveTo>
                <a:lnTo>
                  <a:pt x="938390" y="0"/>
                </a:lnTo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16268" y="3657600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84328" y="0"/>
                </a:moveTo>
                <a:lnTo>
                  <a:pt x="0" y="12052"/>
                </a:lnTo>
                <a:lnTo>
                  <a:pt x="43370" y="74701"/>
                </a:lnTo>
                <a:lnTo>
                  <a:pt x="84328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781800" y="3617544"/>
            <a:ext cx="938530" cy="650240"/>
          </a:xfrm>
          <a:custGeom>
            <a:avLst/>
            <a:gdLst/>
            <a:ahLst/>
            <a:cxnLst/>
            <a:rect l="l" t="t" r="r" b="b"/>
            <a:pathLst>
              <a:path w="938529" h="650239">
                <a:moveTo>
                  <a:pt x="0" y="649655"/>
                </a:moveTo>
                <a:lnTo>
                  <a:pt x="93839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88057" y="3581400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84340" y="0"/>
                </a:moveTo>
                <a:lnTo>
                  <a:pt x="0" y="12052"/>
                </a:lnTo>
                <a:lnTo>
                  <a:pt x="43383" y="74701"/>
                </a:lnTo>
                <a:lnTo>
                  <a:pt x="84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93457" y="3574541"/>
            <a:ext cx="1025525" cy="626110"/>
          </a:xfrm>
          <a:custGeom>
            <a:avLst/>
            <a:gdLst/>
            <a:ahLst/>
            <a:cxnLst/>
            <a:rect l="l" t="t" r="r" b="b"/>
            <a:pathLst>
              <a:path w="1025525" h="626110">
                <a:moveTo>
                  <a:pt x="0" y="0"/>
                </a:moveTo>
                <a:lnTo>
                  <a:pt x="1025118" y="625513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72548" y="4141349"/>
            <a:ext cx="127635" cy="108585"/>
          </a:xfrm>
          <a:custGeom>
            <a:avLst/>
            <a:gdLst/>
            <a:ahLst/>
            <a:cxnLst/>
            <a:rect l="l" t="t" r="r" b="b"/>
            <a:pathLst>
              <a:path w="127634" h="108585">
                <a:moveTo>
                  <a:pt x="59537" y="0"/>
                </a:moveTo>
                <a:lnTo>
                  <a:pt x="0" y="97561"/>
                </a:lnTo>
                <a:lnTo>
                  <a:pt x="127330" y="108330"/>
                </a:lnTo>
                <a:lnTo>
                  <a:pt x="595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066544" y="5757671"/>
            <a:ext cx="3717035" cy="781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45208" y="5757671"/>
            <a:ext cx="3765803" cy="839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134361" y="5805678"/>
            <a:ext cx="3581400" cy="646430"/>
          </a:xfrm>
          <a:custGeom>
            <a:avLst/>
            <a:gdLst/>
            <a:ahLst/>
            <a:cxnLst/>
            <a:rect l="l" t="t" r="r" b="b"/>
            <a:pathLst>
              <a:path w="3581400" h="646429">
                <a:moveTo>
                  <a:pt x="0" y="0"/>
                </a:moveTo>
                <a:lnTo>
                  <a:pt x="3581400" y="0"/>
                </a:lnTo>
                <a:lnTo>
                  <a:pt x="3581400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34361" y="5805678"/>
            <a:ext cx="3581400" cy="646430"/>
          </a:xfrm>
          <a:custGeom>
            <a:avLst/>
            <a:gdLst/>
            <a:ahLst/>
            <a:cxnLst/>
            <a:rect l="l" t="t" r="r" b="b"/>
            <a:pathLst>
              <a:path w="3581400" h="646429">
                <a:moveTo>
                  <a:pt x="0" y="0"/>
                </a:moveTo>
                <a:lnTo>
                  <a:pt x="3581400" y="0"/>
                </a:lnTo>
                <a:lnTo>
                  <a:pt x="3581400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134361" y="5823043"/>
            <a:ext cx="3581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 marR="13017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Note: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the triple (1,5,3) is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considered  more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13" name="object 1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42310"/>
            <a:ext cx="8007350" cy="163830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Inpu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t: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, an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 b="1">
                <a:solidFill>
                  <a:srgbClr val="3E3E3E"/>
                </a:solidFill>
                <a:latin typeface="Symbol"/>
                <a:cs typeface="Symbol"/>
              </a:rPr>
              <a:t>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boolean matrix that represents a binary</a:t>
            </a:r>
            <a:r>
              <a:rPr dirty="0" sz="2000" spc="-18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relation</a:t>
            </a:r>
            <a:endParaRPr sz="2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Output: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, the boolean matrix for the transitive closure of</a:t>
            </a:r>
            <a:r>
              <a:rPr dirty="0" sz="2000" spc="-24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endParaRPr sz="2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Procedure</a:t>
            </a:r>
            <a:endParaRPr sz="2000">
              <a:latin typeface="Palatino Linotype"/>
              <a:cs typeface="Palatino Linotype"/>
            </a:endParaRPr>
          </a:p>
          <a:p>
            <a:pPr marL="469900">
              <a:lnSpc>
                <a:spcPts val="2280"/>
              </a:lnSpc>
              <a:spcBef>
                <a:spcPts val="240"/>
              </a:spcBef>
            </a:pPr>
            <a:r>
              <a:rPr dirty="0" sz="2000">
                <a:solidFill>
                  <a:srgbClr val="3E3E3E"/>
                </a:solidFill>
                <a:latin typeface="Courier New"/>
                <a:cs typeface="Courier New"/>
              </a:rPr>
              <a:t>o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void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simpleTransitiveClosure(</a:t>
            </a:r>
            <a:r>
              <a:rPr dirty="0" sz="2000" spc="-10" b="1">
                <a:solidFill>
                  <a:srgbClr val="3E3E3E"/>
                </a:solidFill>
                <a:latin typeface="Palatino Linotype"/>
                <a:cs typeface="Palatino Linotype"/>
              </a:rPr>
              <a:t>boolean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[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][ ] A,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boolean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[ ][</a:t>
            </a:r>
            <a:r>
              <a:rPr dirty="0" sz="2000" spc="-33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]</a:t>
            </a:r>
            <a:endParaRPr sz="2000">
              <a:latin typeface="Palatino Linotype"/>
              <a:cs typeface="Palatino Linotype"/>
            </a:endParaRPr>
          </a:p>
          <a:p>
            <a:pPr marL="755650">
              <a:lnSpc>
                <a:spcPts val="2280"/>
              </a:lnSpc>
            </a:pPr>
            <a:r>
              <a:rPr dirty="0" sz="20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3354702"/>
            <a:ext cx="7029450" cy="277431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553720" indent="-541020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55372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int</a:t>
            </a:r>
            <a:r>
              <a:rPr dirty="0" sz="2000" spc="-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i,j,k;</a:t>
            </a:r>
            <a:endParaRPr sz="2000">
              <a:latin typeface="Palatino Linotype"/>
              <a:cs typeface="Palatino Linotype"/>
            </a:endParaRPr>
          </a:p>
          <a:p>
            <a:pPr algn="just" marL="553720" indent="-541020">
              <a:lnSpc>
                <a:spcPct val="100000"/>
              </a:lnSpc>
              <a:spcBef>
                <a:spcPts val="240"/>
              </a:spcBef>
              <a:buClr>
                <a:srgbClr val="3E3E3E"/>
              </a:buClr>
              <a:buFont typeface="Courier New"/>
              <a:buChar char="o"/>
              <a:tabLst>
                <a:tab pos="553720" algn="l"/>
              </a:tabLst>
            </a:pP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Copy </a:t>
            </a:r>
            <a:r>
              <a:rPr dirty="0" sz="2000" i="1">
                <a:solidFill>
                  <a:srgbClr val="3333CC"/>
                </a:solidFill>
                <a:latin typeface="Palatino Linotype"/>
                <a:cs typeface="Palatino Linotype"/>
              </a:rPr>
              <a:t>A </a:t>
            </a: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to</a:t>
            </a:r>
            <a:r>
              <a:rPr dirty="0" sz="2000" spc="-25">
                <a:solidFill>
                  <a:srgbClr val="3333CC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;</a:t>
            </a:r>
            <a:endParaRPr sz="2000">
              <a:latin typeface="Palatino Linotype"/>
              <a:cs typeface="Palatino Linotype"/>
            </a:endParaRPr>
          </a:p>
          <a:p>
            <a:pPr algn="just" marL="553720" indent="-541020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553720" algn="l"/>
              </a:tabLst>
            </a:pPr>
            <a:r>
              <a:rPr dirty="0" sz="2000">
                <a:solidFill>
                  <a:srgbClr val="3333CC"/>
                </a:solidFill>
                <a:latin typeface="Palatino Linotype"/>
                <a:cs typeface="Palatino Linotype"/>
              </a:rPr>
              <a:t>Set all main diagonal </a:t>
            </a: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entries, </a:t>
            </a:r>
            <a:r>
              <a:rPr dirty="0" sz="2000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>
                <a:solidFill>
                  <a:srgbClr val="3333CC"/>
                </a:solidFill>
                <a:latin typeface="Palatino Linotype"/>
                <a:cs typeface="Palatino Linotype"/>
              </a:rPr>
              <a:t>ii</a:t>
            </a:r>
            <a:r>
              <a:rPr dirty="0" sz="2000">
                <a:solidFill>
                  <a:srgbClr val="3333CC"/>
                </a:solidFill>
                <a:latin typeface="Palatino Linotype"/>
                <a:cs typeface="Palatino Linotype"/>
              </a:rPr>
              <a:t>, </a:t>
            </a: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to</a:t>
            </a:r>
            <a:r>
              <a:rPr dirty="0" sz="2000" spc="-55">
                <a:solidFill>
                  <a:srgbClr val="3333CC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i="1">
                <a:solidFill>
                  <a:srgbClr val="3333CC"/>
                </a:solidFill>
                <a:latin typeface="Palatino Linotype"/>
                <a:cs typeface="Palatino Linotype"/>
              </a:rPr>
              <a:t>true</a:t>
            </a:r>
            <a:r>
              <a:rPr dirty="0" sz="2000" spc="-5">
                <a:solidFill>
                  <a:srgbClr val="3333CC"/>
                </a:solidFill>
                <a:latin typeface="Palatino Linotype"/>
                <a:cs typeface="Palatino Linotype"/>
              </a:rPr>
              <a:t>;</a:t>
            </a:r>
            <a:endParaRPr sz="2000">
              <a:latin typeface="Palatino Linotype"/>
              <a:cs typeface="Palatino Linotype"/>
            </a:endParaRPr>
          </a:p>
          <a:p>
            <a:pPr algn="just" marL="553720" indent="-541020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55372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while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any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entry of </a:t>
            </a:r>
            <a:r>
              <a:rPr dirty="0" sz="2000" i="1">
                <a:solidFill>
                  <a:srgbClr val="2F5897"/>
                </a:solidFill>
                <a:latin typeface="Palatino Linotype"/>
                <a:cs typeface="Palatino Linotype"/>
              </a:rPr>
              <a:t>R 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changed during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one complete</a:t>
            </a:r>
            <a:r>
              <a:rPr dirty="0" sz="2000" spc="-125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pass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algn="just" marL="12700" marR="6825615">
              <a:lnSpc>
                <a:spcPct val="110400"/>
              </a:lnSpc>
            </a:pPr>
            <a:r>
              <a:rPr dirty="0" sz="2000">
                <a:solidFill>
                  <a:srgbClr val="3E3E3E"/>
                </a:solidFill>
                <a:latin typeface="Courier New"/>
                <a:cs typeface="Courier New"/>
              </a:rPr>
              <a:t>o  o  o  </a:t>
            </a: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7144" y="4697346"/>
            <a:ext cx="2940685" cy="14319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(i=1; i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000" spc="-5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i++)</a:t>
            </a:r>
            <a:endParaRPr sz="2000">
              <a:latin typeface="Palatino Linotype"/>
              <a:cs typeface="Palatino Linotype"/>
            </a:endParaRPr>
          </a:p>
          <a:p>
            <a:pPr marL="266700">
              <a:lnSpc>
                <a:spcPct val="100000"/>
              </a:lnSpc>
              <a:spcBef>
                <a:spcPts val="240"/>
              </a:spcBef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(j=1; j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000" spc="-7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j++)</a:t>
            </a:r>
            <a:endParaRPr sz="2000">
              <a:latin typeface="Palatino Linotype"/>
              <a:cs typeface="Palatino Linotype"/>
            </a:endParaRPr>
          </a:p>
          <a:p>
            <a:pPr marL="584200">
              <a:lnSpc>
                <a:spcPct val="100000"/>
              </a:lnSpc>
              <a:spcBef>
                <a:spcPts val="240"/>
              </a:spcBef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(k=1; k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000" spc="-9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k++)</a:t>
            </a:r>
            <a:endParaRPr sz="2000">
              <a:latin typeface="Palatino Linotype"/>
              <a:cs typeface="Palatino Linotype"/>
            </a:endParaRPr>
          </a:p>
          <a:p>
            <a:pPr marL="1181100">
              <a:lnSpc>
                <a:spcPct val="100000"/>
              </a:lnSpc>
              <a:spcBef>
                <a:spcPts val="270"/>
              </a:spcBef>
            </a:pP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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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08903" y="5042915"/>
            <a:ext cx="1917191" cy="844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38800" y="4972811"/>
            <a:ext cx="1905000" cy="832485"/>
          </a:xfrm>
          <a:prstGeom prst="rect">
            <a:avLst/>
          </a:prstGeom>
          <a:solidFill>
            <a:srgbClr val="CCFFCC"/>
          </a:solidFill>
          <a:ln w="9144">
            <a:solidFill>
              <a:srgbClr val="339966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805" marR="473075">
              <a:lnSpc>
                <a:spcPct val="100000"/>
              </a:lnSpc>
              <a:spcBef>
                <a:spcPts val="244"/>
              </a:spcBef>
            </a:pPr>
            <a:r>
              <a:rPr dirty="0" sz="1800" spc="-5">
                <a:latin typeface="Palatino Linotype"/>
                <a:cs typeface="Palatino Linotype"/>
              </a:rPr>
              <a:t>The order </a:t>
            </a:r>
            <a:r>
              <a:rPr dirty="0" sz="1800">
                <a:latin typeface="Palatino Linotype"/>
                <a:cs typeface="Palatino Linotype"/>
              </a:rPr>
              <a:t>of  </a:t>
            </a:r>
            <a:r>
              <a:rPr dirty="0" sz="1800" spc="-5">
                <a:latin typeface="Palatino Linotype"/>
                <a:cs typeface="Palatino Linotype"/>
              </a:rPr>
              <a:t>(i,j,k)</a:t>
            </a:r>
            <a:r>
              <a:rPr dirty="0" sz="1800" spc="-60">
                <a:latin typeface="Palatino Linotype"/>
                <a:cs typeface="Palatino Linotype"/>
              </a:rPr>
              <a:t> </a:t>
            </a:r>
            <a:r>
              <a:rPr dirty="0" sz="1800" spc="-5">
                <a:latin typeface="Palatino Linotype"/>
                <a:cs typeface="Palatino Linotype"/>
              </a:rPr>
              <a:t>matters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0026" y="5027752"/>
            <a:ext cx="909955" cy="154940"/>
          </a:xfrm>
          <a:custGeom>
            <a:avLst/>
            <a:gdLst/>
            <a:ahLst/>
            <a:cxnLst/>
            <a:rect l="l" t="t" r="r" b="b"/>
            <a:pathLst>
              <a:path w="909954" h="154939">
                <a:moveTo>
                  <a:pt x="909535" y="154609"/>
                </a:moveTo>
                <a:lnTo>
                  <a:pt x="0" y="0"/>
                </a:lnTo>
              </a:path>
            </a:pathLst>
          </a:custGeom>
          <a:ln w="28956">
            <a:solidFill>
              <a:srgbClr val="99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4392" y="4966101"/>
            <a:ext cx="154940" cy="142875"/>
          </a:xfrm>
          <a:custGeom>
            <a:avLst/>
            <a:gdLst/>
            <a:ahLst/>
            <a:cxnLst/>
            <a:rect l="l" t="t" r="r" b="b"/>
            <a:pathLst>
              <a:path w="154939" h="142875">
                <a:moveTo>
                  <a:pt x="154863" y="0"/>
                </a:moveTo>
                <a:lnTo>
                  <a:pt x="0" y="47091"/>
                </a:lnTo>
                <a:lnTo>
                  <a:pt x="130594" y="142735"/>
                </a:lnTo>
                <a:lnTo>
                  <a:pt x="85636" y="61658"/>
                </a:lnTo>
                <a:lnTo>
                  <a:pt x="154863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0179" y="527304"/>
            <a:ext cx="626059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41150" y="676784"/>
            <a:ext cx="54584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Shortcut</a:t>
            </a:r>
            <a:r>
              <a:rPr dirty="0" spc="-45"/>
              <a:t> </a:t>
            </a:r>
            <a:r>
              <a:rPr dirty="0" spc="-5"/>
              <a:t>Algorithm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7819091" y="3756877"/>
            <a:ext cx="6769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" b="1">
                <a:solidFill>
                  <a:srgbClr val="FF0000"/>
                </a:solidFill>
                <a:latin typeface="Bookman Old Style"/>
                <a:cs typeface="Bookman Old Style"/>
              </a:rPr>
              <a:t>O</a:t>
            </a:r>
            <a:r>
              <a:rPr dirty="0" sz="2000" spc="-5" b="1">
                <a:solidFill>
                  <a:srgbClr val="FF0000"/>
                </a:solidFill>
                <a:latin typeface="Bookman Old Style"/>
                <a:cs typeface="Bookman Old Style"/>
              </a:rPr>
              <a:t>(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n</a:t>
            </a:r>
            <a:r>
              <a:rPr dirty="0" baseline="25641" sz="1950" spc="22" b="1">
                <a:solidFill>
                  <a:srgbClr val="FF0000"/>
                </a:solidFill>
                <a:latin typeface="Bookman Old Style"/>
                <a:cs typeface="Bookman Old Style"/>
              </a:rPr>
              <a:t>4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)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8152" y="0"/>
            <a:ext cx="328421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36364" y="0"/>
            <a:ext cx="1389887" cy="1338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00244" y="0"/>
            <a:ext cx="2318003" cy="1338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51888" y="699516"/>
            <a:ext cx="4838700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9122" y="112800"/>
            <a:ext cx="438531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86055" marR="5080" indent="-17399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Another </a:t>
            </a:r>
            <a:r>
              <a:rPr dirty="0" spc="-120"/>
              <a:t>Way </a:t>
            </a:r>
            <a:r>
              <a:rPr dirty="0" spc="-5"/>
              <a:t>to  Add</a:t>
            </a:r>
            <a:r>
              <a:rPr dirty="0" spc="-20"/>
              <a:t> </a:t>
            </a:r>
            <a:r>
              <a:rPr dirty="0" spc="-5"/>
              <a:t>Shortcuts</a:t>
            </a:r>
          </a:p>
        </p:txBody>
      </p:sp>
      <p:sp>
        <p:nvSpPr>
          <p:cNvPr id="7" name="object 7"/>
          <p:cNvSpPr/>
          <p:nvPr/>
        </p:nvSpPr>
        <p:spPr>
          <a:xfrm>
            <a:off x="432815" y="3112007"/>
            <a:ext cx="4443983" cy="2854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868" y="3147060"/>
            <a:ext cx="4319015" cy="2729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97423" y="2157984"/>
            <a:ext cx="495299" cy="495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5900" y="2156472"/>
            <a:ext cx="496823" cy="565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65241" y="2205989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4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758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65241" y="2205989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4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64452" y="3598164"/>
            <a:ext cx="496811" cy="495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73595" y="3596652"/>
            <a:ext cx="477010" cy="5653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32269" y="3646170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5">
                <a:moveTo>
                  <a:pt x="180594" y="0"/>
                </a:moveTo>
                <a:lnTo>
                  <a:pt x="132587" y="6424"/>
                </a:lnTo>
                <a:lnTo>
                  <a:pt x="89447" y="24553"/>
                </a:lnTo>
                <a:lnTo>
                  <a:pt x="52897" y="52673"/>
                </a:lnTo>
                <a:lnTo>
                  <a:pt x="24657" y="89069"/>
                </a:lnTo>
                <a:lnTo>
                  <a:pt x="6451" y="132027"/>
                </a:lnTo>
                <a:lnTo>
                  <a:pt x="0" y="179831"/>
                </a:lnTo>
                <a:lnTo>
                  <a:pt x="6451" y="227636"/>
                </a:lnTo>
                <a:lnTo>
                  <a:pt x="24657" y="270594"/>
                </a:lnTo>
                <a:lnTo>
                  <a:pt x="52897" y="306990"/>
                </a:lnTo>
                <a:lnTo>
                  <a:pt x="89447" y="335110"/>
                </a:lnTo>
                <a:lnTo>
                  <a:pt x="132587" y="353239"/>
                </a:lnTo>
                <a:lnTo>
                  <a:pt x="180594" y="359663"/>
                </a:lnTo>
                <a:lnTo>
                  <a:pt x="228600" y="353239"/>
                </a:lnTo>
                <a:lnTo>
                  <a:pt x="271740" y="335110"/>
                </a:lnTo>
                <a:lnTo>
                  <a:pt x="308290" y="306990"/>
                </a:lnTo>
                <a:lnTo>
                  <a:pt x="336530" y="270594"/>
                </a:lnTo>
                <a:lnTo>
                  <a:pt x="354736" y="227636"/>
                </a:lnTo>
                <a:lnTo>
                  <a:pt x="361188" y="179831"/>
                </a:lnTo>
                <a:lnTo>
                  <a:pt x="354736" y="132027"/>
                </a:lnTo>
                <a:lnTo>
                  <a:pt x="336530" y="89069"/>
                </a:lnTo>
                <a:lnTo>
                  <a:pt x="308290" y="52673"/>
                </a:lnTo>
                <a:lnTo>
                  <a:pt x="271740" y="24553"/>
                </a:lnTo>
                <a:lnTo>
                  <a:pt x="228600" y="6424"/>
                </a:lnTo>
                <a:lnTo>
                  <a:pt x="180594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32269" y="3646170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5">
                <a:moveTo>
                  <a:pt x="0" y="179831"/>
                </a:moveTo>
                <a:lnTo>
                  <a:pt x="6451" y="132027"/>
                </a:lnTo>
                <a:lnTo>
                  <a:pt x="24657" y="89069"/>
                </a:lnTo>
                <a:lnTo>
                  <a:pt x="52897" y="52673"/>
                </a:lnTo>
                <a:lnTo>
                  <a:pt x="89447" y="24553"/>
                </a:lnTo>
                <a:lnTo>
                  <a:pt x="132587" y="6424"/>
                </a:lnTo>
                <a:lnTo>
                  <a:pt x="180594" y="0"/>
                </a:lnTo>
                <a:lnTo>
                  <a:pt x="228600" y="6424"/>
                </a:lnTo>
                <a:lnTo>
                  <a:pt x="271740" y="24553"/>
                </a:lnTo>
                <a:lnTo>
                  <a:pt x="308290" y="52673"/>
                </a:lnTo>
                <a:lnTo>
                  <a:pt x="336530" y="89069"/>
                </a:lnTo>
                <a:lnTo>
                  <a:pt x="354736" y="132027"/>
                </a:lnTo>
                <a:lnTo>
                  <a:pt x="361188" y="179831"/>
                </a:lnTo>
                <a:lnTo>
                  <a:pt x="354736" y="227636"/>
                </a:lnTo>
                <a:lnTo>
                  <a:pt x="336530" y="270594"/>
                </a:lnTo>
                <a:lnTo>
                  <a:pt x="308290" y="306990"/>
                </a:lnTo>
                <a:lnTo>
                  <a:pt x="271740" y="335110"/>
                </a:lnTo>
                <a:lnTo>
                  <a:pt x="228600" y="353239"/>
                </a:lnTo>
                <a:lnTo>
                  <a:pt x="180594" y="359663"/>
                </a:lnTo>
                <a:lnTo>
                  <a:pt x="132587" y="353239"/>
                </a:lnTo>
                <a:lnTo>
                  <a:pt x="89447" y="335110"/>
                </a:lnTo>
                <a:lnTo>
                  <a:pt x="52897" y="306990"/>
                </a:lnTo>
                <a:lnTo>
                  <a:pt x="24657" y="270594"/>
                </a:lnTo>
                <a:lnTo>
                  <a:pt x="6451" y="227636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16595" y="3598164"/>
            <a:ext cx="496811" cy="495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19643" y="3596652"/>
            <a:ext cx="489202" cy="565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84414" y="3646170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5">
                <a:moveTo>
                  <a:pt x="180594" y="0"/>
                </a:moveTo>
                <a:lnTo>
                  <a:pt x="132587" y="6424"/>
                </a:lnTo>
                <a:lnTo>
                  <a:pt x="89447" y="24553"/>
                </a:lnTo>
                <a:lnTo>
                  <a:pt x="52897" y="52673"/>
                </a:lnTo>
                <a:lnTo>
                  <a:pt x="24657" y="89069"/>
                </a:lnTo>
                <a:lnTo>
                  <a:pt x="6451" y="132027"/>
                </a:lnTo>
                <a:lnTo>
                  <a:pt x="0" y="179831"/>
                </a:lnTo>
                <a:lnTo>
                  <a:pt x="6451" y="227636"/>
                </a:lnTo>
                <a:lnTo>
                  <a:pt x="24657" y="270594"/>
                </a:lnTo>
                <a:lnTo>
                  <a:pt x="52897" y="306990"/>
                </a:lnTo>
                <a:lnTo>
                  <a:pt x="89447" y="335110"/>
                </a:lnTo>
                <a:lnTo>
                  <a:pt x="132587" y="353239"/>
                </a:lnTo>
                <a:lnTo>
                  <a:pt x="180594" y="359663"/>
                </a:lnTo>
                <a:lnTo>
                  <a:pt x="228600" y="353239"/>
                </a:lnTo>
                <a:lnTo>
                  <a:pt x="271740" y="335110"/>
                </a:lnTo>
                <a:lnTo>
                  <a:pt x="308290" y="306990"/>
                </a:lnTo>
                <a:lnTo>
                  <a:pt x="336530" y="270594"/>
                </a:lnTo>
                <a:lnTo>
                  <a:pt x="354736" y="227636"/>
                </a:lnTo>
                <a:lnTo>
                  <a:pt x="361188" y="179831"/>
                </a:lnTo>
                <a:lnTo>
                  <a:pt x="354736" y="132027"/>
                </a:lnTo>
                <a:lnTo>
                  <a:pt x="336530" y="89069"/>
                </a:lnTo>
                <a:lnTo>
                  <a:pt x="308290" y="52673"/>
                </a:lnTo>
                <a:lnTo>
                  <a:pt x="271740" y="24553"/>
                </a:lnTo>
                <a:lnTo>
                  <a:pt x="228600" y="6424"/>
                </a:lnTo>
                <a:lnTo>
                  <a:pt x="180594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884414" y="3646170"/>
            <a:ext cx="361315" cy="360045"/>
          </a:xfrm>
          <a:custGeom>
            <a:avLst/>
            <a:gdLst/>
            <a:ahLst/>
            <a:cxnLst/>
            <a:rect l="l" t="t" r="r" b="b"/>
            <a:pathLst>
              <a:path w="361315" h="360045">
                <a:moveTo>
                  <a:pt x="0" y="179831"/>
                </a:moveTo>
                <a:lnTo>
                  <a:pt x="6451" y="132027"/>
                </a:lnTo>
                <a:lnTo>
                  <a:pt x="24657" y="89069"/>
                </a:lnTo>
                <a:lnTo>
                  <a:pt x="52897" y="52673"/>
                </a:lnTo>
                <a:lnTo>
                  <a:pt x="89447" y="24553"/>
                </a:lnTo>
                <a:lnTo>
                  <a:pt x="132587" y="6424"/>
                </a:lnTo>
                <a:lnTo>
                  <a:pt x="180594" y="0"/>
                </a:lnTo>
                <a:lnTo>
                  <a:pt x="228600" y="6424"/>
                </a:lnTo>
                <a:lnTo>
                  <a:pt x="271740" y="24553"/>
                </a:lnTo>
                <a:lnTo>
                  <a:pt x="308290" y="52673"/>
                </a:lnTo>
                <a:lnTo>
                  <a:pt x="336530" y="89069"/>
                </a:lnTo>
                <a:lnTo>
                  <a:pt x="354736" y="132027"/>
                </a:lnTo>
                <a:lnTo>
                  <a:pt x="361188" y="179831"/>
                </a:lnTo>
                <a:lnTo>
                  <a:pt x="354736" y="227636"/>
                </a:lnTo>
                <a:lnTo>
                  <a:pt x="336530" y="270594"/>
                </a:lnTo>
                <a:lnTo>
                  <a:pt x="308290" y="306990"/>
                </a:lnTo>
                <a:lnTo>
                  <a:pt x="271740" y="335110"/>
                </a:lnTo>
                <a:lnTo>
                  <a:pt x="228600" y="353239"/>
                </a:lnTo>
                <a:lnTo>
                  <a:pt x="180594" y="359663"/>
                </a:lnTo>
                <a:lnTo>
                  <a:pt x="132587" y="353239"/>
                </a:lnTo>
                <a:lnTo>
                  <a:pt x="89447" y="335110"/>
                </a:lnTo>
                <a:lnTo>
                  <a:pt x="52897" y="306990"/>
                </a:lnTo>
                <a:lnTo>
                  <a:pt x="24657" y="270594"/>
                </a:lnTo>
                <a:lnTo>
                  <a:pt x="6451" y="227636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50023" y="3654551"/>
            <a:ext cx="1030223" cy="3886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93457" y="3826002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 h="0">
                <a:moveTo>
                  <a:pt x="0" y="0"/>
                </a:moveTo>
                <a:lnTo>
                  <a:pt x="666356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34660" y="3750557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12" y="0"/>
                </a:moveTo>
                <a:lnTo>
                  <a:pt x="0" y="150876"/>
                </a:lnTo>
                <a:lnTo>
                  <a:pt x="150888" y="75450"/>
                </a:lnTo>
                <a:lnTo>
                  <a:pt x="12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462351" y="1832944"/>
            <a:ext cx="1539240" cy="68707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521970">
              <a:lnSpc>
                <a:spcPct val="100000"/>
              </a:lnSpc>
              <a:spcBef>
                <a:spcPts val="625"/>
              </a:spcBef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for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every</a:t>
            </a:r>
            <a:r>
              <a:rPr dirty="0" sz="1600" spc="-8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u</a:t>
            </a:r>
            <a:endParaRPr sz="1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u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10798" y="3659943"/>
            <a:ext cx="1523365" cy="876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  <a:tabLst>
                <a:tab pos="1188720" algn="l"/>
              </a:tabLst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x	v</a:t>
            </a:r>
            <a:endParaRPr sz="1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for each edge</a:t>
            </a:r>
            <a:r>
              <a:rPr dirty="0" sz="1600" spc="-4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xv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82995" y="2340864"/>
            <a:ext cx="2648711" cy="15941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24905" y="2385822"/>
            <a:ext cx="2338070" cy="1209675"/>
          </a:xfrm>
          <a:custGeom>
            <a:avLst/>
            <a:gdLst/>
            <a:ahLst/>
            <a:cxnLst/>
            <a:rect l="l" t="t" r="r" b="b"/>
            <a:pathLst>
              <a:path w="2338070" h="1209675">
                <a:moveTo>
                  <a:pt x="0" y="0"/>
                </a:moveTo>
                <a:lnTo>
                  <a:pt x="56922" y="494"/>
                </a:lnTo>
                <a:lnTo>
                  <a:pt x="113814" y="1966"/>
                </a:lnTo>
                <a:lnTo>
                  <a:pt x="170646" y="4401"/>
                </a:lnTo>
                <a:lnTo>
                  <a:pt x="227388" y="7781"/>
                </a:lnTo>
                <a:lnTo>
                  <a:pt x="284011" y="12091"/>
                </a:lnTo>
                <a:lnTo>
                  <a:pt x="340484" y="17314"/>
                </a:lnTo>
                <a:lnTo>
                  <a:pt x="396777" y="23435"/>
                </a:lnTo>
                <a:lnTo>
                  <a:pt x="452861" y="30437"/>
                </a:lnTo>
                <a:lnTo>
                  <a:pt x="508705" y="38305"/>
                </a:lnTo>
                <a:lnTo>
                  <a:pt x="564279" y="47021"/>
                </a:lnTo>
                <a:lnTo>
                  <a:pt x="619555" y="56571"/>
                </a:lnTo>
                <a:lnTo>
                  <a:pt x="674500" y="66937"/>
                </a:lnTo>
                <a:lnTo>
                  <a:pt x="729087" y="78104"/>
                </a:lnTo>
                <a:lnTo>
                  <a:pt x="783284" y="90056"/>
                </a:lnTo>
                <a:lnTo>
                  <a:pt x="837062" y="102776"/>
                </a:lnTo>
                <a:lnTo>
                  <a:pt x="890391" y="116248"/>
                </a:lnTo>
                <a:lnTo>
                  <a:pt x="943241" y="130457"/>
                </a:lnTo>
                <a:lnTo>
                  <a:pt x="995582" y="145385"/>
                </a:lnTo>
                <a:lnTo>
                  <a:pt x="1047384" y="161018"/>
                </a:lnTo>
                <a:lnTo>
                  <a:pt x="1098617" y="177339"/>
                </a:lnTo>
                <a:lnTo>
                  <a:pt x="1149251" y="194331"/>
                </a:lnTo>
                <a:lnTo>
                  <a:pt x="1199256" y="211979"/>
                </a:lnTo>
                <a:lnTo>
                  <a:pt x="1248603" y="230266"/>
                </a:lnTo>
                <a:lnTo>
                  <a:pt x="1297261" y="249177"/>
                </a:lnTo>
                <a:lnTo>
                  <a:pt x="1345200" y="268695"/>
                </a:lnTo>
                <a:lnTo>
                  <a:pt x="1392391" y="288804"/>
                </a:lnTo>
                <a:lnTo>
                  <a:pt x="1438804" y="309488"/>
                </a:lnTo>
                <a:lnTo>
                  <a:pt x="1484408" y="330731"/>
                </a:lnTo>
                <a:lnTo>
                  <a:pt x="1529173" y="352517"/>
                </a:lnTo>
                <a:lnTo>
                  <a:pt x="1573071" y="374829"/>
                </a:lnTo>
                <a:lnTo>
                  <a:pt x="1616070" y="397652"/>
                </a:lnTo>
                <a:lnTo>
                  <a:pt x="1658141" y="420969"/>
                </a:lnTo>
                <a:lnTo>
                  <a:pt x="1699254" y="444764"/>
                </a:lnTo>
                <a:lnTo>
                  <a:pt x="1739378" y="469022"/>
                </a:lnTo>
                <a:lnTo>
                  <a:pt x="1778485" y="493726"/>
                </a:lnTo>
                <a:lnTo>
                  <a:pt x="1816544" y="518859"/>
                </a:lnTo>
                <a:lnTo>
                  <a:pt x="1853525" y="544407"/>
                </a:lnTo>
                <a:lnTo>
                  <a:pt x="1889398" y="570352"/>
                </a:lnTo>
                <a:lnTo>
                  <a:pt x="1924133" y="596678"/>
                </a:lnTo>
                <a:lnTo>
                  <a:pt x="1957701" y="623370"/>
                </a:lnTo>
                <a:lnTo>
                  <a:pt x="1990071" y="650411"/>
                </a:lnTo>
                <a:lnTo>
                  <a:pt x="2021213" y="677786"/>
                </a:lnTo>
                <a:lnTo>
                  <a:pt x="2051098" y="705477"/>
                </a:lnTo>
                <a:lnTo>
                  <a:pt x="2079695" y="733469"/>
                </a:lnTo>
                <a:lnTo>
                  <a:pt x="2106975" y="761746"/>
                </a:lnTo>
                <a:lnTo>
                  <a:pt x="2132908" y="790292"/>
                </a:lnTo>
                <a:lnTo>
                  <a:pt x="2180611" y="848125"/>
                </a:lnTo>
                <a:lnTo>
                  <a:pt x="2222566" y="906840"/>
                </a:lnTo>
                <a:lnTo>
                  <a:pt x="2258533" y="966306"/>
                </a:lnTo>
                <a:lnTo>
                  <a:pt x="2288272" y="1026396"/>
                </a:lnTo>
                <a:lnTo>
                  <a:pt x="2311543" y="1086980"/>
                </a:lnTo>
                <a:lnTo>
                  <a:pt x="2328108" y="1147930"/>
                </a:lnTo>
                <a:lnTo>
                  <a:pt x="2333801" y="1178501"/>
                </a:lnTo>
                <a:lnTo>
                  <a:pt x="2337727" y="1209116"/>
                </a:lnTo>
              </a:path>
            </a:pathLst>
          </a:custGeom>
          <a:ln w="50292">
            <a:solidFill>
              <a:srgbClr val="6076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67310" y="3441179"/>
            <a:ext cx="175895" cy="155575"/>
          </a:xfrm>
          <a:custGeom>
            <a:avLst/>
            <a:gdLst/>
            <a:ahLst/>
            <a:cxnLst/>
            <a:rect l="l" t="t" r="r" b="b"/>
            <a:pathLst>
              <a:path w="175895" h="155575">
                <a:moveTo>
                  <a:pt x="175806" y="0"/>
                </a:moveTo>
                <a:lnTo>
                  <a:pt x="95389" y="155054"/>
                </a:lnTo>
                <a:lnTo>
                  <a:pt x="0" y="8724"/>
                </a:lnTo>
              </a:path>
            </a:pathLst>
          </a:custGeom>
          <a:ln w="50292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77255" y="2546603"/>
            <a:ext cx="1522475" cy="15681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45073" y="2565654"/>
            <a:ext cx="1138555" cy="1259205"/>
          </a:xfrm>
          <a:custGeom>
            <a:avLst/>
            <a:gdLst/>
            <a:ahLst/>
            <a:cxnLst/>
            <a:rect l="l" t="t" r="r" b="b"/>
            <a:pathLst>
              <a:path w="1138554" h="1259204">
                <a:moveTo>
                  <a:pt x="0" y="0"/>
                </a:moveTo>
                <a:lnTo>
                  <a:pt x="1043" y="45923"/>
                </a:lnTo>
                <a:lnTo>
                  <a:pt x="4141" y="91792"/>
                </a:lnTo>
                <a:lnTo>
                  <a:pt x="9241" y="137552"/>
                </a:lnTo>
                <a:lnTo>
                  <a:pt x="16292" y="183150"/>
                </a:lnTo>
                <a:lnTo>
                  <a:pt x="25243" y="228531"/>
                </a:lnTo>
                <a:lnTo>
                  <a:pt x="36044" y="273640"/>
                </a:lnTo>
                <a:lnTo>
                  <a:pt x="48642" y="318424"/>
                </a:lnTo>
                <a:lnTo>
                  <a:pt x="62987" y="362829"/>
                </a:lnTo>
                <a:lnTo>
                  <a:pt x="79027" y="406799"/>
                </a:lnTo>
                <a:lnTo>
                  <a:pt x="96712" y="450281"/>
                </a:lnTo>
                <a:lnTo>
                  <a:pt x="115991" y="493220"/>
                </a:lnTo>
                <a:lnTo>
                  <a:pt x="136811" y="535563"/>
                </a:lnTo>
                <a:lnTo>
                  <a:pt x="159123" y="577255"/>
                </a:lnTo>
                <a:lnTo>
                  <a:pt x="182874" y="618242"/>
                </a:lnTo>
                <a:lnTo>
                  <a:pt x="208014" y="658469"/>
                </a:lnTo>
                <a:lnTo>
                  <a:pt x="234491" y="697882"/>
                </a:lnTo>
                <a:lnTo>
                  <a:pt x="262256" y="736428"/>
                </a:lnTo>
                <a:lnTo>
                  <a:pt x="291255" y="774051"/>
                </a:lnTo>
                <a:lnTo>
                  <a:pt x="321438" y="810698"/>
                </a:lnTo>
                <a:lnTo>
                  <a:pt x="352755" y="846315"/>
                </a:lnTo>
                <a:lnTo>
                  <a:pt x="385153" y="880846"/>
                </a:lnTo>
                <a:lnTo>
                  <a:pt x="418582" y="914239"/>
                </a:lnTo>
                <a:lnTo>
                  <a:pt x="452991" y="946438"/>
                </a:lnTo>
                <a:lnTo>
                  <a:pt x="488328" y="977389"/>
                </a:lnTo>
                <a:lnTo>
                  <a:pt x="524542" y="1007038"/>
                </a:lnTo>
                <a:lnTo>
                  <a:pt x="561582" y="1035332"/>
                </a:lnTo>
                <a:lnTo>
                  <a:pt x="599397" y="1062215"/>
                </a:lnTo>
                <a:lnTo>
                  <a:pt x="637937" y="1087633"/>
                </a:lnTo>
                <a:lnTo>
                  <a:pt x="677149" y="1111533"/>
                </a:lnTo>
                <a:lnTo>
                  <a:pt x="716982" y="1133859"/>
                </a:lnTo>
                <a:lnTo>
                  <a:pt x="757386" y="1154558"/>
                </a:lnTo>
                <a:lnTo>
                  <a:pt x="798309" y="1173576"/>
                </a:lnTo>
                <a:lnTo>
                  <a:pt x="839700" y="1190858"/>
                </a:lnTo>
                <a:lnTo>
                  <a:pt x="881508" y="1206349"/>
                </a:lnTo>
                <a:lnTo>
                  <a:pt x="923682" y="1219997"/>
                </a:lnTo>
                <a:lnTo>
                  <a:pt x="966171" y="1231746"/>
                </a:lnTo>
                <a:lnTo>
                  <a:pt x="1008923" y="1241542"/>
                </a:lnTo>
                <a:lnTo>
                  <a:pt x="1051888" y="1249331"/>
                </a:lnTo>
                <a:lnTo>
                  <a:pt x="1095014" y="1255059"/>
                </a:lnTo>
                <a:lnTo>
                  <a:pt x="1138250" y="1258671"/>
                </a:lnTo>
              </a:path>
            </a:pathLst>
          </a:custGeom>
          <a:ln w="50292">
            <a:solidFill>
              <a:srgbClr val="E68422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30042" y="3731928"/>
            <a:ext cx="153670" cy="176530"/>
          </a:xfrm>
          <a:custGeom>
            <a:avLst/>
            <a:gdLst/>
            <a:ahLst/>
            <a:cxnLst/>
            <a:rect l="l" t="t" r="r" b="b"/>
            <a:pathLst>
              <a:path w="153670" h="176529">
                <a:moveTo>
                  <a:pt x="0" y="175945"/>
                </a:moveTo>
                <a:lnTo>
                  <a:pt x="153390" y="92405"/>
                </a:lnTo>
                <a:lnTo>
                  <a:pt x="5168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363263" y="5535011"/>
            <a:ext cx="10477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F5897"/>
                </a:solidFill>
                <a:latin typeface="Palatino Linotype"/>
                <a:cs typeface="Palatino Linotype"/>
              </a:rPr>
              <a:t>n-1</a:t>
            </a:r>
            <a:r>
              <a:rPr dirty="0" sz="1800" spc="-9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 b="1">
                <a:solidFill>
                  <a:srgbClr val="2F5897"/>
                </a:solidFill>
                <a:latin typeface="Palatino Linotype"/>
                <a:cs typeface="Palatino Linotype"/>
              </a:rPr>
              <a:t>round  iteration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59295" y="4768596"/>
            <a:ext cx="670547" cy="6233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14159" y="4797552"/>
            <a:ext cx="560831" cy="5273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14159" y="4797552"/>
            <a:ext cx="561340" cy="527685"/>
          </a:xfrm>
          <a:custGeom>
            <a:avLst/>
            <a:gdLst/>
            <a:ahLst/>
            <a:cxnLst/>
            <a:rect l="l" t="t" r="r" b="b"/>
            <a:pathLst>
              <a:path w="561340" h="527685">
                <a:moveTo>
                  <a:pt x="0" y="263652"/>
                </a:moveTo>
                <a:lnTo>
                  <a:pt x="280416" y="0"/>
                </a:lnTo>
                <a:lnTo>
                  <a:pt x="560832" y="263652"/>
                </a:lnTo>
                <a:lnTo>
                  <a:pt x="420623" y="263652"/>
                </a:lnTo>
                <a:lnTo>
                  <a:pt x="420623" y="527304"/>
                </a:lnTo>
                <a:lnTo>
                  <a:pt x="140208" y="527304"/>
                </a:lnTo>
                <a:lnTo>
                  <a:pt x="140208" y="263652"/>
                </a:lnTo>
                <a:lnTo>
                  <a:pt x="0" y="263652"/>
                </a:lnTo>
                <a:close/>
              </a:path>
            </a:pathLst>
          </a:custGeom>
          <a:ln w="9144">
            <a:solidFill>
              <a:srgbClr val="727D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63295" y="3142488"/>
            <a:ext cx="4328160" cy="2738755"/>
          </a:xfrm>
          <a:prstGeom prst="rect">
            <a:avLst/>
          </a:prstGeom>
          <a:ln w="9144">
            <a:solidFill>
              <a:srgbClr val="2F5897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algn="r" marR="366395">
              <a:lnSpc>
                <a:spcPct val="100000"/>
              </a:lnSpc>
            </a:pPr>
            <a:r>
              <a:rPr dirty="0" sz="2000" spc="5" b="1">
                <a:solidFill>
                  <a:srgbClr val="FF0000"/>
                </a:solidFill>
                <a:latin typeface="Bookman Old Style"/>
                <a:cs typeface="Bookman Old Style"/>
              </a:rPr>
              <a:t>O</a:t>
            </a:r>
            <a:r>
              <a:rPr dirty="0" sz="2000" spc="-5" b="1">
                <a:solidFill>
                  <a:srgbClr val="FF0000"/>
                </a:solidFill>
                <a:latin typeface="Bookman Old Style"/>
                <a:cs typeface="Bookman Old Style"/>
              </a:rPr>
              <a:t>(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n</a:t>
            </a:r>
            <a:r>
              <a:rPr dirty="0" baseline="25641" sz="1950" spc="22" b="1">
                <a:solidFill>
                  <a:srgbClr val="FF0000"/>
                </a:solidFill>
                <a:latin typeface="Bookman Old Style"/>
                <a:cs typeface="Bookman Old Style"/>
              </a:rPr>
              <a:t>2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m)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4104" y="384047"/>
            <a:ext cx="595426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5074" y="532767"/>
            <a:ext cx="51536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Length of the</a:t>
            </a:r>
            <a:r>
              <a:rPr dirty="0" spc="-30"/>
              <a:t> </a:t>
            </a:r>
            <a:r>
              <a:rPr dirty="0" spc="-5"/>
              <a:t>Path</a:t>
            </a:r>
          </a:p>
        </p:txBody>
      </p:sp>
      <p:sp>
        <p:nvSpPr>
          <p:cNvPr id="4" name="object 4"/>
          <p:cNvSpPr/>
          <p:nvPr/>
        </p:nvSpPr>
        <p:spPr>
          <a:xfrm>
            <a:off x="576072" y="3662171"/>
            <a:ext cx="4445507" cy="2714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1123" y="3697223"/>
            <a:ext cx="4320539" cy="2589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6072" y="2432303"/>
            <a:ext cx="4445507" cy="943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1124" y="2467355"/>
            <a:ext cx="4320539" cy="818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6551" y="2462783"/>
            <a:ext cx="4330065" cy="828040"/>
          </a:xfrm>
          <a:custGeom>
            <a:avLst/>
            <a:gdLst/>
            <a:ahLst/>
            <a:cxnLst/>
            <a:rect l="l" t="t" r="r" b="b"/>
            <a:pathLst>
              <a:path w="4330065" h="828039">
                <a:moveTo>
                  <a:pt x="0" y="0"/>
                </a:moveTo>
                <a:lnTo>
                  <a:pt x="4329684" y="0"/>
                </a:lnTo>
                <a:lnTo>
                  <a:pt x="4329684" y="827532"/>
                </a:lnTo>
                <a:lnTo>
                  <a:pt x="0" y="82753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2768" y="1798320"/>
            <a:ext cx="3166871" cy="926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6628" y="1876044"/>
            <a:ext cx="2705099" cy="839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50509" y="1846329"/>
            <a:ext cx="3031490" cy="791210"/>
          </a:xfrm>
          <a:custGeom>
            <a:avLst/>
            <a:gdLst/>
            <a:ahLst/>
            <a:cxnLst/>
            <a:rect l="l" t="t" r="r" b="b"/>
            <a:pathLst>
              <a:path w="3031490" h="791210">
                <a:moveTo>
                  <a:pt x="3031312" y="659117"/>
                </a:moveTo>
                <a:lnTo>
                  <a:pt x="346024" y="659117"/>
                </a:lnTo>
                <a:lnTo>
                  <a:pt x="352744" y="700787"/>
                </a:lnTo>
                <a:lnTo>
                  <a:pt x="371457" y="736978"/>
                </a:lnTo>
                <a:lnTo>
                  <a:pt x="399993" y="765517"/>
                </a:lnTo>
                <a:lnTo>
                  <a:pt x="436181" y="784234"/>
                </a:lnTo>
                <a:lnTo>
                  <a:pt x="477850" y="790955"/>
                </a:lnTo>
                <a:lnTo>
                  <a:pt x="2899486" y="790955"/>
                </a:lnTo>
                <a:lnTo>
                  <a:pt x="2941154" y="784234"/>
                </a:lnTo>
                <a:lnTo>
                  <a:pt x="2977342" y="765517"/>
                </a:lnTo>
                <a:lnTo>
                  <a:pt x="3005878" y="736978"/>
                </a:lnTo>
                <a:lnTo>
                  <a:pt x="3024591" y="700787"/>
                </a:lnTo>
                <a:lnTo>
                  <a:pt x="3031312" y="659117"/>
                </a:lnTo>
                <a:close/>
              </a:path>
              <a:path w="3031490" h="791210">
                <a:moveTo>
                  <a:pt x="2899486" y="0"/>
                </a:moveTo>
                <a:lnTo>
                  <a:pt x="477850" y="0"/>
                </a:lnTo>
                <a:lnTo>
                  <a:pt x="436181" y="6720"/>
                </a:lnTo>
                <a:lnTo>
                  <a:pt x="399993" y="25433"/>
                </a:lnTo>
                <a:lnTo>
                  <a:pt x="371457" y="53969"/>
                </a:lnTo>
                <a:lnTo>
                  <a:pt x="352744" y="90157"/>
                </a:lnTo>
                <a:lnTo>
                  <a:pt x="346024" y="131825"/>
                </a:lnTo>
                <a:lnTo>
                  <a:pt x="346024" y="461391"/>
                </a:lnTo>
                <a:lnTo>
                  <a:pt x="0" y="722782"/>
                </a:lnTo>
                <a:lnTo>
                  <a:pt x="346024" y="659117"/>
                </a:lnTo>
                <a:lnTo>
                  <a:pt x="3031312" y="659117"/>
                </a:lnTo>
                <a:lnTo>
                  <a:pt x="3031312" y="131825"/>
                </a:lnTo>
                <a:lnTo>
                  <a:pt x="3024591" y="90157"/>
                </a:lnTo>
                <a:lnTo>
                  <a:pt x="3005878" y="53969"/>
                </a:lnTo>
                <a:lnTo>
                  <a:pt x="2977342" y="25433"/>
                </a:lnTo>
                <a:lnTo>
                  <a:pt x="2941154" y="6720"/>
                </a:lnTo>
                <a:lnTo>
                  <a:pt x="2899486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50509" y="1846329"/>
            <a:ext cx="3031490" cy="791210"/>
          </a:xfrm>
          <a:custGeom>
            <a:avLst/>
            <a:gdLst/>
            <a:ahLst/>
            <a:cxnLst/>
            <a:rect l="l" t="t" r="r" b="b"/>
            <a:pathLst>
              <a:path w="3031490" h="791210">
                <a:moveTo>
                  <a:pt x="346024" y="131825"/>
                </a:moveTo>
                <a:lnTo>
                  <a:pt x="352744" y="90157"/>
                </a:lnTo>
                <a:lnTo>
                  <a:pt x="371457" y="53969"/>
                </a:lnTo>
                <a:lnTo>
                  <a:pt x="399993" y="25433"/>
                </a:lnTo>
                <a:lnTo>
                  <a:pt x="436181" y="6720"/>
                </a:lnTo>
                <a:lnTo>
                  <a:pt x="477850" y="0"/>
                </a:lnTo>
                <a:lnTo>
                  <a:pt x="793572" y="0"/>
                </a:lnTo>
                <a:lnTo>
                  <a:pt x="1464894" y="0"/>
                </a:lnTo>
                <a:lnTo>
                  <a:pt x="2899486" y="0"/>
                </a:lnTo>
                <a:lnTo>
                  <a:pt x="2941154" y="6720"/>
                </a:lnTo>
                <a:lnTo>
                  <a:pt x="2977342" y="25433"/>
                </a:lnTo>
                <a:lnTo>
                  <a:pt x="3005878" y="53969"/>
                </a:lnTo>
                <a:lnTo>
                  <a:pt x="3024591" y="90157"/>
                </a:lnTo>
                <a:lnTo>
                  <a:pt x="3031312" y="131825"/>
                </a:lnTo>
                <a:lnTo>
                  <a:pt x="3031312" y="461391"/>
                </a:lnTo>
                <a:lnTo>
                  <a:pt x="3031312" y="659130"/>
                </a:lnTo>
                <a:lnTo>
                  <a:pt x="3024591" y="700787"/>
                </a:lnTo>
                <a:lnTo>
                  <a:pt x="3005878" y="736978"/>
                </a:lnTo>
                <a:lnTo>
                  <a:pt x="2977342" y="765517"/>
                </a:lnTo>
                <a:lnTo>
                  <a:pt x="2941154" y="784234"/>
                </a:lnTo>
                <a:lnTo>
                  <a:pt x="2899486" y="790955"/>
                </a:lnTo>
                <a:lnTo>
                  <a:pt x="1464894" y="790955"/>
                </a:lnTo>
                <a:lnTo>
                  <a:pt x="793572" y="790955"/>
                </a:lnTo>
                <a:lnTo>
                  <a:pt x="477850" y="790955"/>
                </a:lnTo>
                <a:lnTo>
                  <a:pt x="436181" y="784234"/>
                </a:lnTo>
                <a:lnTo>
                  <a:pt x="399993" y="765517"/>
                </a:lnTo>
                <a:lnTo>
                  <a:pt x="371457" y="736978"/>
                </a:lnTo>
                <a:lnTo>
                  <a:pt x="352744" y="700787"/>
                </a:lnTo>
                <a:lnTo>
                  <a:pt x="346024" y="659117"/>
                </a:lnTo>
                <a:lnTo>
                  <a:pt x="0" y="722782"/>
                </a:lnTo>
                <a:lnTo>
                  <a:pt x="346024" y="461391"/>
                </a:lnTo>
                <a:lnTo>
                  <a:pt x="346024" y="131825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53851" y="1938608"/>
            <a:ext cx="2371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Length 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the shortest  path 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of at </a:t>
            </a: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most 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k</a:t>
            </a:r>
            <a:r>
              <a:rPr dirty="0" sz="1800" spc="-4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edges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6307" y="5362955"/>
            <a:ext cx="495298" cy="495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45452" y="5361444"/>
            <a:ext cx="477011" cy="5653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4126" y="541096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04126" y="541096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211917" y="5425359"/>
            <a:ext cx="143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x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8452" y="5362955"/>
            <a:ext cx="495299" cy="495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91500" y="5361444"/>
            <a:ext cx="489203" cy="5653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56269" y="541096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56269" y="541096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358488" y="5425359"/>
            <a:ext cx="154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20355" y="5419344"/>
            <a:ext cx="1030223" cy="3886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63790" y="5590794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 h="0">
                <a:moveTo>
                  <a:pt x="0" y="0"/>
                </a:moveTo>
                <a:lnTo>
                  <a:pt x="666356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04993" y="5515349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12" y="0"/>
                </a:moveTo>
                <a:lnTo>
                  <a:pt x="0" y="150876"/>
                </a:lnTo>
                <a:lnTo>
                  <a:pt x="150888" y="75450"/>
                </a:lnTo>
                <a:lnTo>
                  <a:pt x="12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86495" y="3506301"/>
            <a:ext cx="10299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for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every</a:t>
            </a:r>
            <a:r>
              <a:rPr dirty="0" sz="1600" spc="-8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u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03119" y="5970022"/>
            <a:ext cx="1019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for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every</a:t>
            </a:r>
            <a:r>
              <a:rPr dirty="0" sz="1600" spc="-8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v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53327" y="4105655"/>
            <a:ext cx="2648711" cy="15941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5238" y="4150614"/>
            <a:ext cx="2338070" cy="1209675"/>
          </a:xfrm>
          <a:custGeom>
            <a:avLst/>
            <a:gdLst/>
            <a:ahLst/>
            <a:cxnLst/>
            <a:rect l="l" t="t" r="r" b="b"/>
            <a:pathLst>
              <a:path w="2338070" h="1209675">
                <a:moveTo>
                  <a:pt x="0" y="0"/>
                </a:moveTo>
                <a:lnTo>
                  <a:pt x="56922" y="494"/>
                </a:lnTo>
                <a:lnTo>
                  <a:pt x="113814" y="1966"/>
                </a:lnTo>
                <a:lnTo>
                  <a:pt x="170646" y="4401"/>
                </a:lnTo>
                <a:lnTo>
                  <a:pt x="227388" y="7781"/>
                </a:lnTo>
                <a:lnTo>
                  <a:pt x="284011" y="12091"/>
                </a:lnTo>
                <a:lnTo>
                  <a:pt x="340484" y="17314"/>
                </a:lnTo>
                <a:lnTo>
                  <a:pt x="396777" y="23435"/>
                </a:lnTo>
                <a:lnTo>
                  <a:pt x="452861" y="30437"/>
                </a:lnTo>
                <a:lnTo>
                  <a:pt x="508705" y="38305"/>
                </a:lnTo>
                <a:lnTo>
                  <a:pt x="564279" y="47021"/>
                </a:lnTo>
                <a:lnTo>
                  <a:pt x="619555" y="56571"/>
                </a:lnTo>
                <a:lnTo>
                  <a:pt x="674500" y="66937"/>
                </a:lnTo>
                <a:lnTo>
                  <a:pt x="729087" y="78104"/>
                </a:lnTo>
                <a:lnTo>
                  <a:pt x="783284" y="90056"/>
                </a:lnTo>
                <a:lnTo>
                  <a:pt x="837062" y="102776"/>
                </a:lnTo>
                <a:lnTo>
                  <a:pt x="890391" y="116248"/>
                </a:lnTo>
                <a:lnTo>
                  <a:pt x="943241" y="130457"/>
                </a:lnTo>
                <a:lnTo>
                  <a:pt x="995582" y="145385"/>
                </a:lnTo>
                <a:lnTo>
                  <a:pt x="1047384" y="161018"/>
                </a:lnTo>
                <a:lnTo>
                  <a:pt x="1098617" y="177339"/>
                </a:lnTo>
                <a:lnTo>
                  <a:pt x="1149251" y="194331"/>
                </a:lnTo>
                <a:lnTo>
                  <a:pt x="1199256" y="211979"/>
                </a:lnTo>
                <a:lnTo>
                  <a:pt x="1248603" y="230266"/>
                </a:lnTo>
                <a:lnTo>
                  <a:pt x="1297261" y="249177"/>
                </a:lnTo>
                <a:lnTo>
                  <a:pt x="1345200" y="268695"/>
                </a:lnTo>
                <a:lnTo>
                  <a:pt x="1392391" y="288804"/>
                </a:lnTo>
                <a:lnTo>
                  <a:pt x="1438804" y="309488"/>
                </a:lnTo>
                <a:lnTo>
                  <a:pt x="1484408" y="330731"/>
                </a:lnTo>
                <a:lnTo>
                  <a:pt x="1529173" y="352517"/>
                </a:lnTo>
                <a:lnTo>
                  <a:pt x="1573071" y="374829"/>
                </a:lnTo>
                <a:lnTo>
                  <a:pt x="1616070" y="397652"/>
                </a:lnTo>
                <a:lnTo>
                  <a:pt x="1658141" y="420969"/>
                </a:lnTo>
                <a:lnTo>
                  <a:pt x="1699254" y="444764"/>
                </a:lnTo>
                <a:lnTo>
                  <a:pt x="1739378" y="469022"/>
                </a:lnTo>
                <a:lnTo>
                  <a:pt x="1778485" y="493726"/>
                </a:lnTo>
                <a:lnTo>
                  <a:pt x="1816544" y="518859"/>
                </a:lnTo>
                <a:lnTo>
                  <a:pt x="1853525" y="544407"/>
                </a:lnTo>
                <a:lnTo>
                  <a:pt x="1889398" y="570352"/>
                </a:lnTo>
                <a:lnTo>
                  <a:pt x="1924133" y="596678"/>
                </a:lnTo>
                <a:lnTo>
                  <a:pt x="1957701" y="623370"/>
                </a:lnTo>
                <a:lnTo>
                  <a:pt x="1990071" y="650411"/>
                </a:lnTo>
                <a:lnTo>
                  <a:pt x="2021213" y="677786"/>
                </a:lnTo>
                <a:lnTo>
                  <a:pt x="2051098" y="705477"/>
                </a:lnTo>
                <a:lnTo>
                  <a:pt x="2079695" y="733469"/>
                </a:lnTo>
                <a:lnTo>
                  <a:pt x="2106975" y="761746"/>
                </a:lnTo>
                <a:lnTo>
                  <a:pt x="2132908" y="790292"/>
                </a:lnTo>
                <a:lnTo>
                  <a:pt x="2180611" y="848125"/>
                </a:lnTo>
                <a:lnTo>
                  <a:pt x="2222566" y="906840"/>
                </a:lnTo>
                <a:lnTo>
                  <a:pt x="2258533" y="966306"/>
                </a:lnTo>
                <a:lnTo>
                  <a:pt x="2288272" y="1026396"/>
                </a:lnTo>
                <a:lnTo>
                  <a:pt x="2311543" y="1086980"/>
                </a:lnTo>
                <a:lnTo>
                  <a:pt x="2328108" y="1147930"/>
                </a:lnTo>
                <a:lnTo>
                  <a:pt x="2333801" y="1178501"/>
                </a:lnTo>
                <a:lnTo>
                  <a:pt x="2337727" y="1209116"/>
                </a:lnTo>
              </a:path>
            </a:pathLst>
          </a:custGeom>
          <a:ln w="50292">
            <a:solidFill>
              <a:srgbClr val="6076B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37643" y="5205971"/>
            <a:ext cx="175895" cy="155575"/>
          </a:xfrm>
          <a:custGeom>
            <a:avLst/>
            <a:gdLst/>
            <a:ahLst/>
            <a:cxnLst/>
            <a:rect l="l" t="t" r="r" b="b"/>
            <a:pathLst>
              <a:path w="175895" h="155575">
                <a:moveTo>
                  <a:pt x="175806" y="0"/>
                </a:moveTo>
                <a:lnTo>
                  <a:pt x="95389" y="155054"/>
                </a:lnTo>
                <a:lnTo>
                  <a:pt x="0" y="8724"/>
                </a:lnTo>
              </a:path>
            </a:pathLst>
          </a:custGeom>
          <a:ln w="50292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47588" y="4311395"/>
            <a:ext cx="1450847" cy="14965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5405" y="4330446"/>
            <a:ext cx="1062355" cy="1250950"/>
          </a:xfrm>
          <a:custGeom>
            <a:avLst/>
            <a:gdLst/>
            <a:ahLst/>
            <a:cxnLst/>
            <a:rect l="l" t="t" r="r" b="b"/>
            <a:pathLst>
              <a:path w="1062354" h="1250950">
                <a:moveTo>
                  <a:pt x="0" y="0"/>
                </a:moveTo>
                <a:lnTo>
                  <a:pt x="1056" y="46201"/>
                </a:lnTo>
                <a:lnTo>
                  <a:pt x="4191" y="92347"/>
                </a:lnTo>
                <a:lnTo>
                  <a:pt x="9352" y="138382"/>
                </a:lnTo>
                <a:lnTo>
                  <a:pt x="16487" y="184252"/>
                </a:lnTo>
                <a:lnTo>
                  <a:pt x="25544" y="229901"/>
                </a:lnTo>
                <a:lnTo>
                  <a:pt x="36471" y="275274"/>
                </a:lnTo>
                <a:lnTo>
                  <a:pt x="49215" y="320315"/>
                </a:lnTo>
                <a:lnTo>
                  <a:pt x="63726" y="364970"/>
                </a:lnTo>
                <a:lnTo>
                  <a:pt x="79950" y="409182"/>
                </a:lnTo>
                <a:lnTo>
                  <a:pt x="97836" y="452898"/>
                </a:lnTo>
                <a:lnTo>
                  <a:pt x="117331" y="496062"/>
                </a:lnTo>
                <a:lnTo>
                  <a:pt x="138384" y="538617"/>
                </a:lnTo>
                <a:lnTo>
                  <a:pt x="160942" y="580510"/>
                </a:lnTo>
                <a:lnTo>
                  <a:pt x="184954" y="621685"/>
                </a:lnTo>
                <a:lnTo>
                  <a:pt x="210366" y="662087"/>
                </a:lnTo>
                <a:lnTo>
                  <a:pt x="237128" y="701660"/>
                </a:lnTo>
                <a:lnTo>
                  <a:pt x="265187" y="740349"/>
                </a:lnTo>
                <a:lnTo>
                  <a:pt x="294491" y="778099"/>
                </a:lnTo>
                <a:lnTo>
                  <a:pt x="324988" y="814855"/>
                </a:lnTo>
                <a:lnTo>
                  <a:pt x="356625" y="850562"/>
                </a:lnTo>
                <a:lnTo>
                  <a:pt x="389352" y="885163"/>
                </a:lnTo>
                <a:lnTo>
                  <a:pt x="423114" y="918605"/>
                </a:lnTo>
                <a:lnTo>
                  <a:pt x="457862" y="950831"/>
                </a:lnTo>
                <a:lnTo>
                  <a:pt x="493542" y="981787"/>
                </a:lnTo>
                <a:lnTo>
                  <a:pt x="530102" y="1011418"/>
                </a:lnTo>
                <a:lnTo>
                  <a:pt x="567491" y="1039667"/>
                </a:lnTo>
                <a:lnTo>
                  <a:pt x="605656" y="1066480"/>
                </a:lnTo>
                <a:lnTo>
                  <a:pt x="644545" y="1091801"/>
                </a:lnTo>
                <a:lnTo>
                  <a:pt x="684106" y="1115576"/>
                </a:lnTo>
                <a:lnTo>
                  <a:pt x="724288" y="1137749"/>
                </a:lnTo>
                <a:lnTo>
                  <a:pt x="765037" y="1158265"/>
                </a:lnTo>
                <a:lnTo>
                  <a:pt x="806302" y="1177069"/>
                </a:lnTo>
                <a:lnTo>
                  <a:pt x="848031" y="1194104"/>
                </a:lnTo>
                <a:lnTo>
                  <a:pt x="890171" y="1209317"/>
                </a:lnTo>
                <a:lnTo>
                  <a:pt x="932671" y="1222652"/>
                </a:lnTo>
                <a:lnTo>
                  <a:pt x="975479" y="1234053"/>
                </a:lnTo>
                <a:lnTo>
                  <a:pt x="1018542" y="1243466"/>
                </a:lnTo>
                <a:lnTo>
                  <a:pt x="1061808" y="1250835"/>
                </a:lnTo>
              </a:path>
            </a:pathLst>
          </a:custGeom>
          <a:ln w="50291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47530" y="5504276"/>
            <a:ext cx="156210" cy="150495"/>
          </a:xfrm>
          <a:custGeom>
            <a:avLst/>
            <a:gdLst/>
            <a:ahLst/>
            <a:cxnLst/>
            <a:rect l="l" t="t" r="r" b="b"/>
            <a:pathLst>
              <a:path w="156209" h="150495">
                <a:moveTo>
                  <a:pt x="11074" y="0"/>
                </a:moveTo>
                <a:lnTo>
                  <a:pt x="0" y="150469"/>
                </a:lnTo>
                <a:lnTo>
                  <a:pt x="156006" y="86309"/>
                </a:lnTo>
                <a:lnTo>
                  <a:pt x="11074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115668" y="5847577"/>
            <a:ext cx="10077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for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every</a:t>
            </a:r>
            <a:r>
              <a:rPr dirty="0" sz="1600" spc="-8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x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60713" y="5066402"/>
            <a:ext cx="786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0000"/>
                </a:solidFill>
                <a:latin typeface="Palatino Linotype"/>
                <a:cs typeface="Palatino Linotype"/>
              </a:rPr>
              <a:t>k-1</a:t>
            </a:r>
            <a:r>
              <a:rPr dirty="0" sz="1600" spc="-60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Palatino Linotype"/>
                <a:cs typeface="Palatino Linotype"/>
              </a:rPr>
              <a:t>path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90933" y="5177883"/>
            <a:ext cx="5943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Palatino Linotype"/>
                <a:cs typeface="Palatino Linotype"/>
              </a:rPr>
              <a:t>1</a:t>
            </a:r>
            <a:r>
              <a:rPr dirty="0" sz="1600" spc="-75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Palatino Linotype"/>
                <a:cs typeface="Palatino Linotype"/>
              </a:rPr>
              <a:t>path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52365" y="3903153"/>
            <a:ext cx="6172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Palatino Linotype"/>
                <a:cs typeface="Palatino Linotype"/>
              </a:rPr>
              <a:t>k</a:t>
            </a:r>
            <a:r>
              <a:rPr dirty="0" sz="1600" spc="-75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Palatino Linotype"/>
                <a:cs typeface="Palatino Linotype"/>
              </a:rPr>
              <a:t>path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6551" y="3692652"/>
            <a:ext cx="4330065" cy="2598420"/>
          </a:xfrm>
          <a:prstGeom prst="rect">
            <a:avLst/>
          </a:prstGeom>
          <a:ln w="9144">
            <a:solidFill>
              <a:srgbClr val="2F5897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algn="r" marR="621665">
              <a:lnSpc>
                <a:spcPct val="100000"/>
              </a:lnSpc>
            </a:pPr>
            <a:r>
              <a:rPr dirty="0" sz="2000" spc="5" b="1">
                <a:solidFill>
                  <a:srgbClr val="FF0000"/>
                </a:solidFill>
                <a:latin typeface="Bookman Old Style"/>
                <a:cs typeface="Bookman Old Style"/>
              </a:rPr>
              <a:t>O</a:t>
            </a:r>
            <a:r>
              <a:rPr dirty="0" sz="2000" spc="-5" b="1">
                <a:solidFill>
                  <a:srgbClr val="FF0000"/>
                </a:solidFill>
                <a:latin typeface="Bookman Old Style"/>
                <a:cs typeface="Bookman Old Style"/>
              </a:rPr>
              <a:t>(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n</a:t>
            </a:r>
            <a:r>
              <a:rPr dirty="0" baseline="25641" sz="1950" spc="22" b="1">
                <a:solidFill>
                  <a:srgbClr val="FF0000"/>
                </a:solidFill>
                <a:latin typeface="Bookman Old Style"/>
                <a:cs typeface="Bookman Old Style"/>
              </a:rPr>
              <a:t>4</a:t>
            </a:r>
            <a:r>
              <a:rPr dirty="0" sz="2000" b="1">
                <a:solidFill>
                  <a:srgbClr val="FF0000"/>
                </a:solidFill>
                <a:latin typeface="Bookman Old Style"/>
                <a:cs typeface="Bookman Old Style"/>
              </a:rPr>
              <a:t>)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67755" y="3922776"/>
            <a:ext cx="495299" cy="495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66232" y="3921264"/>
            <a:ext cx="496823" cy="5653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35573" y="3970782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4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7580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35573" y="3970782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4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833446" y="3985200"/>
            <a:ext cx="163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u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451" y="384047"/>
            <a:ext cx="876604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422" y="532767"/>
            <a:ext cx="79654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Shortcuts in Different</a:t>
            </a:r>
            <a:r>
              <a:rPr dirty="0" spc="-15"/>
              <a:t> </a:t>
            </a:r>
            <a:r>
              <a:rPr dirty="0" spc="-5"/>
              <a:t>Order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790469"/>
            <a:ext cx="726185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Duplicated checking may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be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deleted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by 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changing the order of the</a:t>
            </a:r>
            <a:r>
              <a:rPr dirty="0" sz="30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vertices.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288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3400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9800" y="434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71600" y="4953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6939" y="35290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7485" y="35290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039" y="43671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8483" y="43671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388" y="4976717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36576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52602" y="36194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9449" y="3810000"/>
            <a:ext cx="135255" cy="472440"/>
          </a:xfrm>
          <a:custGeom>
            <a:avLst/>
            <a:gdLst/>
            <a:ahLst/>
            <a:cxnLst/>
            <a:rect l="l" t="t" r="r" b="b"/>
            <a:pathLst>
              <a:path w="135255" h="472439">
                <a:moveTo>
                  <a:pt x="134950" y="0"/>
                </a:moveTo>
                <a:lnTo>
                  <a:pt x="0" y="4723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6296" y="4259666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59" h="83820">
                <a:moveTo>
                  <a:pt x="0" y="0"/>
                </a:moveTo>
                <a:lnTo>
                  <a:pt x="15709" y="83731"/>
                </a:lnTo>
                <a:lnTo>
                  <a:pt x="73266" y="20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8200" y="45720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0" y="0"/>
                </a:moveTo>
                <a:lnTo>
                  <a:pt x="55880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63983" y="49529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19" h="76200">
                <a:moveTo>
                  <a:pt x="45719" y="0"/>
                </a:moveTo>
                <a:lnTo>
                  <a:pt x="0" y="60959"/>
                </a:lnTo>
                <a:lnTo>
                  <a:pt x="83819" y="76199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20278" y="3810000"/>
            <a:ext cx="361315" cy="1083310"/>
          </a:xfrm>
          <a:custGeom>
            <a:avLst/>
            <a:gdLst/>
            <a:ahLst/>
            <a:cxnLst/>
            <a:rect l="l" t="t" r="r" b="b"/>
            <a:pathLst>
              <a:path w="361314" h="1083310">
                <a:moveTo>
                  <a:pt x="360921" y="0"/>
                </a:moveTo>
                <a:lnTo>
                  <a:pt x="0" y="1082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8147" y="4868663"/>
            <a:ext cx="72390" cy="84455"/>
          </a:xfrm>
          <a:custGeom>
            <a:avLst/>
            <a:gdLst/>
            <a:ahLst/>
            <a:cxnLst/>
            <a:rect l="l" t="t" r="r" b="b"/>
            <a:pathLst>
              <a:path w="72389" h="84454">
                <a:moveTo>
                  <a:pt x="0" y="0"/>
                </a:moveTo>
                <a:lnTo>
                  <a:pt x="12052" y="84340"/>
                </a:lnTo>
                <a:lnTo>
                  <a:pt x="72288" y="24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82419" y="3868369"/>
            <a:ext cx="203835" cy="475615"/>
          </a:xfrm>
          <a:custGeom>
            <a:avLst/>
            <a:gdLst/>
            <a:ahLst/>
            <a:cxnLst/>
            <a:rect l="l" t="t" r="r" b="b"/>
            <a:pathLst>
              <a:path w="203835" h="475614">
                <a:moveTo>
                  <a:pt x="203581" y="47503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52393" y="3809994"/>
            <a:ext cx="70485" cy="85090"/>
          </a:xfrm>
          <a:custGeom>
            <a:avLst/>
            <a:gdLst/>
            <a:ahLst/>
            <a:cxnLst/>
            <a:rect l="l" t="t" r="r" b="b"/>
            <a:pathLst>
              <a:path w="70485" h="85089">
                <a:moveTo>
                  <a:pt x="5003" y="0"/>
                </a:moveTo>
                <a:lnTo>
                  <a:pt x="0" y="85051"/>
                </a:lnTo>
                <a:lnTo>
                  <a:pt x="70040" y="55041"/>
                </a:lnTo>
                <a:lnTo>
                  <a:pt x="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76400" y="4613325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415874"/>
                </a:moveTo>
                <a:lnTo>
                  <a:pt x="48519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27149" y="4571994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5" h="78739">
                <a:moveTo>
                  <a:pt x="82651" y="0"/>
                </a:moveTo>
                <a:lnTo>
                  <a:pt x="0" y="20675"/>
                </a:lnTo>
                <a:lnTo>
                  <a:pt x="49593" y="78524"/>
                </a:lnTo>
                <a:lnTo>
                  <a:pt x="82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100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006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5052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816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43400" y="487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9" y="104231"/>
                </a:lnTo>
                <a:lnTo>
                  <a:pt x="29405" y="62396"/>
                </a:lnTo>
                <a:lnTo>
                  <a:pt x="62396" y="29405"/>
                </a:lnTo>
                <a:lnTo>
                  <a:pt x="104231" y="7769"/>
                </a:lnTo>
                <a:lnTo>
                  <a:pt x="152400" y="0"/>
                </a:lnTo>
                <a:lnTo>
                  <a:pt x="200568" y="7769"/>
                </a:lnTo>
                <a:lnTo>
                  <a:pt x="242403" y="29405"/>
                </a:lnTo>
                <a:lnTo>
                  <a:pt x="275394" y="62396"/>
                </a:lnTo>
                <a:lnTo>
                  <a:pt x="297030" y="104231"/>
                </a:lnTo>
                <a:lnTo>
                  <a:pt x="304800" y="152400"/>
                </a:lnTo>
                <a:lnTo>
                  <a:pt x="297030" y="200568"/>
                </a:lnTo>
                <a:lnTo>
                  <a:pt x="275394" y="242403"/>
                </a:lnTo>
                <a:lnTo>
                  <a:pt x="242403" y="275394"/>
                </a:lnTo>
                <a:lnTo>
                  <a:pt x="200568" y="297030"/>
                </a:lnTo>
                <a:lnTo>
                  <a:pt x="152400" y="304800"/>
                </a:lnTo>
                <a:lnTo>
                  <a:pt x="104231" y="297030"/>
                </a:lnTo>
                <a:lnTo>
                  <a:pt x="62396" y="275394"/>
                </a:lnTo>
                <a:lnTo>
                  <a:pt x="29405" y="242403"/>
                </a:lnTo>
                <a:lnTo>
                  <a:pt x="7769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888740" y="34528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79285" y="3452876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83839" y="42909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60283" y="429097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22188" y="4900517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14800" y="35814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24402" y="35432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51249" y="3733800"/>
            <a:ext cx="135255" cy="472440"/>
          </a:xfrm>
          <a:custGeom>
            <a:avLst/>
            <a:gdLst/>
            <a:ahLst/>
            <a:cxnLst/>
            <a:rect l="l" t="t" r="r" b="b"/>
            <a:pathLst>
              <a:path w="135254" h="472439">
                <a:moveTo>
                  <a:pt x="134950" y="0"/>
                </a:moveTo>
                <a:lnTo>
                  <a:pt x="0" y="47233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8096" y="4183466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60" h="83820">
                <a:moveTo>
                  <a:pt x="0" y="0"/>
                </a:moveTo>
                <a:lnTo>
                  <a:pt x="15709" y="83731"/>
                </a:lnTo>
                <a:lnTo>
                  <a:pt x="73266" y="20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10000" y="44958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0" y="0"/>
                </a:moveTo>
                <a:lnTo>
                  <a:pt x="558800" y="4191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335783" y="48767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45720" y="0"/>
                </a:moveTo>
                <a:lnTo>
                  <a:pt x="0" y="60959"/>
                </a:lnTo>
                <a:lnTo>
                  <a:pt x="83820" y="76199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92078" y="3733800"/>
            <a:ext cx="361315" cy="1083310"/>
          </a:xfrm>
          <a:custGeom>
            <a:avLst/>
            <a:gdLst/>
            <a:ahLst/>
            <a:cxnLst/>
            <a:rect l="l" t="t" r="r" b="b"/>
            <a:pathLst>
              <a:path w="361314" h="1083310">
                <a:moveTo>
                  <a:pt x="360921" y="0"/>
                </a:moveTo>
                <a:lnTo>
                  <a:pt x="0" y="10827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59947" y="4792463"/>
            <a:ext cx="72390" cy="84455"/>
          </a:xfrm>
          <a:custGeom>
            <a:avLst/>
            <a:gdLst/>
            <a:ahLst/>
            <a:cxnLst/>
            <a:rect l="l" t="t" r="r" b="b"/>
            <a:pathLst>
              <a:path w="72389" h="84454">
                <a:moveTo>
                  <a:pt x="0" y="0"/>
                </a:moveTo>
                <a:lnTo>
                  <a:pt x="12052" y="84340"/>
                </a:lnTo>
                <a:lnTo>
                  <a:pt x="72288" y="24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54219" y="3792169"/>
            <a:ext cx="203835" cy="475615"/>
          </a:xfrm>
          <a:custGeom>
            <a:avLst/>
            <a:gdLst/>
            <a:ahLst/>
            <a:cxnLst/>
            <a:rect l="l" t="t" r="r" b="b"/>
            <a:pathLst>
              <a:path w="203835" h="475614">
                <a:moveTo>
                  <a:pt x="203580" y="47503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24193" y="3733794"/>
            <a:ext cx="70485" cy="85090"/>
          </a:xfrm>
          <a:custGeom>
            <a:avLst/>
            <a:gdLst/>
            <a:ahLst/>
            <a:cxnLst/>
            <a:rect l="l" t="t" r="r" b="b"/>
            <a:pathLst>
              <a:path w="70485" h="85089">
                <a:moveTo>
                  <a:pt x="5003" y="0"/>
                </a:moveTo>
                <a:lnTo>
                  <a:pt x="0" y="85051"/>
                </a:lnTo>
                <a:lnTo>
                  <a:pt x="70040" y="55041"/>
                </a:lnTo>
                <a:lnTo>
                  <a:pt x="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48200" y="4537125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415874"/>
                </a:moveTo>
                <a:lnTo>
                  <a:pt x="48519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98949" y="4495794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5" h="78739">
                <a:moveTo>
                  <a:pt x="82651" y="0"/>
                </a:moveTo>
                <a:lnTo>
                  <a:pt x="0" y="20675"/>
                </a:lnTo>
                <a:lnTo>
                  <a:pt x="49593" y="78524"/>
                </a:lnTo>
                <a:lnTo>
                  <a:pt x="82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38600" y="3733800"/>
            <a:ext cx="433705" cy="1084580"/>
          </a:xfrm>
          <a:custGeom>
            <a:avLst/>
            <a:gdLst/>
            <a:ahLst/>
            <a:cxnLst/>
            <a:rect l="l" t="t" r="r" b="b"/>
            <a:pathLst>
              <a:path w="433704" h="1084579">
                <a:moveTo>
                  <a:pt x="0" y="0"/>
                </a:moveTo>
                <a:lnTo>
                  <a:pt x="433616" y="1084046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32127" y="4791900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751" y="0"/>
                </a:moveTo>
                <a:lnTo>
                  <a:pt x="0" y="28295"/>
                </a:lnTo>
                <a:lnTo>
                  <a:pt x="63677" y="84899"/>
                </a:lnTo>
                <a:lnTo>
                  <a:pt x="70751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05400" y="3657600"/>
            <a:ext cx="206375" cy="550545"/>
          </a:xfrm>
          <a:custGeom>
            <a:avLst/>
            <a:gdLst/>
            <a:ahLst/>
            <a:cxnLst/>
            <a:rect l="l" t="t" r="r" b="b"/>
            <a:pathLst>
              <a:path w="206375" h="550545">
                <a:moveTo>
                  <a:pt x="0" y="0"/>
                </a:moveTo>
                <a:lnTo>
                  <a:pt x="206298" y="550138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71573" y="4182474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4" h="85089">
                <a:moveTo>
                  <a:pt x="71348" y="0"/>
                </a:moveTo>
                <a:lnTo>
                  <a:pt x="0" y="26746"/>
                </a:lnTo>
                <a:lnTo>
                  <a:pt x="62420" y="84721"/>
                </a:lnTo>
                <a:lnTo>
                  <a:pt x="71348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99000" y="4572000"/>
            <a:ext cx="558800" cy="419100"/>
          </a:xfrm>
          <a:custGeom>
            <a:avLst/>
            <a:gdLst/>
            <a:ahLst/>
            <a:cxnLst/>
            <a:rect l="l" t="t" r="r" b="b"/>
            <a:pathLst>
              <a:path w="558800" h="419100">
                <a:moveTo>
                  <a:pt x="558800" y="0"/>
                </a:moveTo>
                <a:lnTo>
                  <a:pt x="0" y="419100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48196" y="4952998"/>
            <a:ext cx="83820" cy="76200"/>
          </a:xfrm>
          <a:custGeom>
            <a:avLst/>
            <a:gdLst/>
            <a:ahLst/>
            <a:cxnLst/>
            <a:rect l="l" t="t" r="r" b="b"/>
            <a:pathLst>
              <a:path w="83820" h="76200">
                <a:moveTo>
                  <a:pt x="38100" y="0"/>
                </a:moveTo>
                <a:lnTo>
                  <a:pt x="0" y="76199"/>
                </a:lnTo>
                <a:lnTo>
                  <a:pt x="83820" y="60959"/>
                </a:lnTo>
                <a:lnTo>
                  <a:pt x="381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95800" y="3718204"/>
            <a:ext cx="362585" cy="1158875"/>
          </a:xfrm>
          <a:custGeom>
            <a:avLst/>
            <a:gdLst/>
            <a:ahLst/>
            <a:cxnLst/>
            <a:rect l="l" t="t" r="r" b="b"/>
            <a:pathLst>
              <a:path w="362585" h="1158875">
                <a:moveTo>
                  <a:pt x="0" y="1158595"/>
                </a:moveTo>
                <a:lnTo>
                  <a:pt x="362064" y="0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17708" y="3657594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4">
                <a:moveTo>
                  <a:pt x="59093" y="0"/>
                </a:moveTo>
                <a:lnTo>
                  <a:pt x="0" y="61379"/>
                </a:lnTo>
                <a:lnTo>
                  <a:pt x="72732" y="84099"/>
                </a:lnTo>
                <a:lnTo>
                  <a:pt x="59093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810000" y="4419600"/>
            <a:ext cx="1308100" cy="0"/>
          </a:xfrm>
          <a:custGeom>
            <a:avLst/>
            <a:gdLst/>
            <a:ahLst/>
            <a:cxnLst/>
            <a:rect l="l" t="t" r="r" b="b"/>
            <a:pathLst>
              <a:path w="1308100" h="0">
                <a:moveTo>
                  <a:pt x="0" y="0"/>
                </a:moveTo>
                <a:lnTo>
                  <a:pt x="1308100" y="0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05401" y="43814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95144" y="4890528"/>
            <a:ext cx="1769363" cy="547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362961" y="49537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1200150" y="0"/>
                </a:moveTo>
                <a:lnTo>
                  <a:pt x="1200150" y="95249"/>
                </a:lnTo>
                <a:lnTo>
                  <a:pt x="0" y="95249"/>
                </a:lnTo>
                <a:lnTo>
                  <a:pt x="0" y="285749"/>
                </a:lnTo>
                <a:lnTo>
                  <a:pt x="1200150" y="285749"/>
                </a:lnTo>
                <a:lnTo>
                  <a:pt x="1200150" y="380999"/>
                </a:lnTo>
                <a:lnTo>
                  <a:pt x="1600200" y="190499"/>
                </a:lnTo>
                <a:lnTo>
                  <a:pt x="1200150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62961" y="4953763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95249"/>
                </a:moveTo>
                <a:lnTo>
                  <a:pt x="1200150" y="95249"/>
                </a:lnTo>
                <a:lnTo>
                  <a:pt x="1200150" y="0"/>
                </a:lnTo>
                <a:lnTo>
                  <a:pt x="1600200" y="190499"/>
                </a:lnTo>
                <a:lnTo>
                  <a:pt x="1200150" y="380999"/>
                </a:lnTo>
                <a:lnTo>
                  <a:pt x="1200150" y="285749"/>
                </a:lnTo>
                <a:lnTo>
                  <a:pt x="0" y="285749"/>
                </a:lnTo>
                <a:lnTo>
                  <a:pt x="0" y="95249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10000" y="3693744"/>
            <a:ext cx="938530" cy="650240"/>
          </a:xfrm>
          <a:custGeom>
            <a:avLst/>
            <a:gdLst/>
            <a:ahLst/>
            <a:cxnLst/>
            <a:rect l="l" t="t" r="r" b="b"/>
            <a:pathLst>
              <a:path w="938529" h="650239">
                <a:moveTo>
                  <a:pt x="0" y="649655"/>
                </a:moveTo>
                <a:lnTo>
                  <a:pt x="938390" y="0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716268" y="3657600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84328" y="0"/>
                </a:moveTo>
                <a:lnTo>
                  <a:pt x="0" y="12052"/>
                </a:lnTo>
                <a:lnTo>
                  <a:pt x="43370" y="74701"/>
                </a:lnTo>
                <a:lnTo>
                  <a:pt x="84328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01084" y="3627120"/>
            <a:ext cx="1051560" cy="659765"/>
          </a:xfrm>
          <a:custGeom>
            <a:avLst/>
            <a:gdLst/>
            <a:ahLst/>
            <a:cxnLst/>
            <a:rect l="l" t="t" r="r" b="b"/>
            <a:pathLst>
              <a:path w="1051560" h="659764">
                <a:moveTo>
                  <a:pt x="0" y="0"/>
                </a:moveTo>
                <a:lnTo>
                  <a:pt x="1051115" y="659663"/>
                </a:lnTo>
              </a:path>
            </a:pathLst>
          </a:custGeom>
          <a:ln w="127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1184" y="4247761"/>
            <a:ext cx="85090" cy="73025"/>
          </a:xfrm>
          <a:custGeom>
            <a:avLst/>
            <a:gdLst/>
            <a:ahLst/>
            <a:cxnLst/>
            <a:rect l="l" t="t" r="r" b="b"/>
            <a:pathLst>
              <a:path w="85089" h="73025">
                <a:moveTo>
                  <a:pt x="40512" y="0"/>
                </a:moveTo>
                <a:lnTo>
                  <a:pt x="0" y="64541"/>
                </a:lnTo>
                <a:lnTo>
                  <a:pt x="84797" y="72783"/>
                </a:lnTo>
                <a:lnTo>
                  <a:pt x="4051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89903" y="4750308"/>
            <a:ext cx="2654807" cy="854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68567" y="4751832"/>
            <a:ext cx="2453639" cy="8397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57721" y="4798314"/>
            <a:ext cx="2519680" cy="719455"/>
          </a:xfrm>
          <a:custGeom>
            <a:avLst/>
            <a:gdLst/>
            <a:ahLst/>
            <a:cxnLst/>
            <a:rect l="l" t="t" r="r" b="b"/>
            <a:pathLst>
              <a:path w="2519679" h="719454">
                <a:moveTo>
                  <a:pt x="0" y="0"/>
                </a:moveTo>
                <a:lnTo>
                  <a:pt x="2519172" y="0"/>
                </a:lnTo>
                <a:lnTo>
                  <a:pt x="2519172" y="719328"/>
                </a:lnTo>
                <a:lnTo>
                  <a:pt x="0" y="719328"/>
                </a:lnTo>
                <a:lnTo>
                  <a:pt x="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157721" y="4798314"/>
            <a:ext cx="2519680" cy="719455"/>
          </a:xfrm>
          <a:custGeom>
            <a:avLst/>
            <a:gdLst/>
            <a:ahLst/>
            <a:cxnLst/>
            <a:rect l="l" t="t" r="r" b="b"/>
            <a:pathLst>
              <a:path w="2519679" h="719454">
                <a:moveTo>
                  <a:pt x="0" y="0"/>
                </a:moveTo>
                <a:lnTo>
                  <a:pt x="2519172" y="0"/>
                </a:lnTo>
                <a:lnTo>
                  <a:pt x="2519172" y="719328"/>
                </a:lnTo>
                <a:lnTo>
                  <a:pt x="0" y="719328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157721" y="4815011"/>
            <a:ext cx="25196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3835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No </a:t>
            </a: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edge 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is added</a:t>
            </a:r>
            <a:r>
              <a:rPr dirty="0" sz="1800" spc="-9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1800">
                <a:solidFill>
                  <a:srgbClr val="FFFFFF"/>
                </a:solidFill>
                <a:latin typeface="Palatino Linotype"/>
                <a:cs typeface="Palatino Linotype"/>
              </a:rPr>
              <a:t>in  </a:t>
            </a:r>
            <a:r>
              <a:rPr dirty="0" sz="1800" spc="-15">
                <a:solidFill>
                  <a:srgbClr val="FFFFFF"/>
                </a:solidFill>
                <a:latin typeface="Palatino Linotype"/>
                <a:cs typeface="Palatino Linotype"/>
              </a:rPr>
              <a:t>Pass </a:t>
            </a:r>
            <a:r>
              <a:rPr dirty="0" sz="1800" spc="-10">
                <a:solidFill>
                  <a:srgbClr val="FFFFFF"/>
                </a:solidFill>
                <a:latin typeface="Palatino Linotype"/>
                <a:cs typeface="Palatino Linotype"/>
              </a:rPr>
              <a:t>two.</a:t>
            </a:r>
            <a:r>
              <a:rPr dirty="0" sz="1800" spc="-5">
                <a:solidFill>
                  <a:srgbClr val="FFFFFF"/>
                </a:solidFill>
                <a:latin typeface="Palatino Linotype"/>
                <a:cs typeface="Palatino Linotype"/>
              </a:rPr>
              <a:t> End.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71" name="object 71"/>
          <p:cNvSpPr txBox="1"/>
          <p:nvPr/>
        </p:nvSpPr>
        <p:spPr>
          <a:xfrm>
            <a:off x="1337627" y="5313460"/>
            <a:ext cx="3959860" cy="77533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68095">
              <a:lnSpc>
                <a:spcPct val="100000"/>
              </a:lnSpc>
              <a:spcBef>
                <a:spcPts val="434"/>
              </a:spcBef>
            </a:pPr>
            <a:r>
              <a:rPr dirty="0" sz="2400" spc="-5">
                <a:latin typeface="Times New Roman"/>
                <a:cs typeface="Times New Roman"/>
              </a:rPr>
              <a:t>Pass </a:t>
            </a:r>
            <a:r>
              <a:rPr dirty="0" sz="2400">
                <a:latin typeface="Times New Roman"/>
                <a:cs typeface="Times New Roman"/>
              </a:rPr>
              <a:t>one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000">
                <a:latin typeface="Times New Roman"/>
                <a:cs typeface="Times New Roman"/>
              </a:rPr>
              <a:t>Check the </a:t>
            </a:r>
            <a:r>
              <a:rPr dirty="0" sz="2000" spc="-5">
                <a:latin typeface="Times New Roman"/>
                <a:cs typeface="Times New Roman"/>
              </a:rPr>
              <a:t>vertices in </a:t>
            </a:r>
            <a:r>
              <a:rPr dirty="0" sz="2000">
                <a:latin typeface="Times New Roman"/>
                <a:cs typeface="Times New Roman"/>
              </a:rPr>
              <a:t>decreasing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order.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9780" y="384047"/>
            <a:ext cx="5042916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0750" y="532767"/>
            <a:ext cx="4243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Floyd’s</a:t>
            </a:r>
            <a:r>
              <a:rPr dirty="0" spc="-25"/>
              <a:t> </a:t>
            </a:r>
            <a:r>
              <a:rPr dirty="0" spc="-5"/>
              <a:t>Lemma</a:t>
            </a:r>
          </a:p>
        </p:txBody>
      </p:sp>
      <p:sp>
        <p:nvSpPr>
          <p:cNvPr id="4" name="object 4"/>
          <p:cNvSpPr/>
          <p:nvPr/>
        </p:nvSpPr>
        <p:spPr>
          <a:xfrm>
            <a:off x="441959" y="1889760"/>
            <a:ext cx="4919471" cy="427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03012" y="2113788"/>
            <a:ext cx="95351" cy="114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5028" y="2113788"/>
            <a:ext cx="95465" cy="114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5028" y="5781459"/>
            <a:ext cx="219328" cy="210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79022" y="5781789"/>
            <a:ext cx="219341" cy="2105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9204" y="1917192"/>
            <a:ext cx="4824983" cy="417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9204" y="1917190"/>
            <a:ext cx="4825365" cy="4175760"/>
          </a:xfrm>
          <a:custGeom>
            <a:avLst/>
            <a:gdLst/>
            <a:ahLst/>
            <a:cxnLst/>
            <a:rect l="l" t="t" r="r" b="b"/>
            <a:pathLst>
              <a:path w="4825365" h="4175760">
                <a:moveTo>
                  <a:pt x="0" y="695972"/>
                </a:moveTo>
                <a:lnTo>
                  <a:pt x="1605" y="648321"/>
                </a:lnTo>
                <a:lnTo>
                  <a:pt x="6353" y="601532"/>
                </a:lnTo>
                <a:lnTo>
                  <a:pt x="14139" y="555709"/>
                </a:lnTo>
                <a:lnTo>
                  <a:pt x="24860" y="510954"/>
                </a:lnTo>
                <a:lnTo>
                  <a:pt x="38412" y="467372"/>
                </a:lnTo>
                <a:lnTo>
                  <a:pt x="54692" y="425067"/>
                </a:lnTo>
                <a:lnTo>
                  <a:pt x="73596" y="384142"/>
                </a:lnTo>
                <a:lnTo>
                  <a:pt x="95019" y="344700"/>
                </a:lnTo>
                <a:lnTo>
                  <a:pt x="118860" y="306846"/>
                </a:lnTo>
                <a:lnTo>
                  <a:pt x="145013" y="270683"/>
                </a:lnTo>
                <a:lnTo>
                  <a:pt x="173376" y="236314"/>
                </a:lnTo>
                <a:lnTo>
                  <a:pt x="203844" y="203844"/>
                </a:lnTo>
                <a:lnTo>
                  <a:pt x="236314" y="173376"/>
                </a:lnTo>
                <a:lnTo>
                  <a:pt x="270683" y="145013"/>
                </a:lnTo>
                <a:lnTo>
                  <a:pt x="306846" y="118860"/>
                </a:lnTo>
                <a:lnTo>
                  <a:pt x="344700" y="95019"/>
                </a:lnTo>
                <a:lnTo>
                  <a:pt x="384142" y="73596"/>
                </a:lnTo>
                <a:lnTo>
                  <a:pt x="425067" y="54692"/>
                </a:lnTo>
                <a:lnTo>
                  <a:pt x="467372" y="38412"/>
                </a:lnTo>
                <a:lnTo>
                  <a:pt x="510954" y="24860"/>
                </a:lnTo>
                <a:lnTo>
                  <a:pt x="555709" y="14139"/>
                </a:lnTo>
                <a:lnTo>
                  <a:pt x="601532" y="6353"/>
                </a:lnTo>
                <a:lnTo>
                  <a:pt x="648321" y="1605"/>
                </a:lnTo>
                <a:lnTo>
                  <a:pt x="695972" y="0"/>
                </a:lnTo>
                <a:lnTo>
                  <a:pt x="4129011" y="0"/>
                </a:lnTo>
                <a:lnTo>
                  <a:pt x="4176662" y="1605"/>
                </a:lnTo>
                <a:lnTo>
                  <a:pt x="4223451" y="6353"/>
                </a:lnTo>
                <a:lnTo>
                  <a:pt x="4269274" y="14139"/>
                </a:lnTo>
                <a:lnTo>
                  <a:pt x="4314029" y="24860"/>
                </a:lnTo>
                <a:lnTo>
                  <a:pt x="4357611" y="38412"/>
                </a:lnTo>
                <a:lnTo>
                  <a:pt x="4399916" y="54692"/>
                </a:lnTo>
                <a:lnTo>
                  <a:pt x="4440841" y="73596"/>
                </a:lnTo>
                <a:lnTo>
                  <a:pt x="4480283" y="95019"/>
                </a:lnTo>
                <a:lnTo>
                  <a:pt x="4518137" y="118860"/>
                </a:lnTo>
                <a:lnTo>
                  <a:pt x="4554300" y="145013"/>
                </a:lnTo>
                <a:lnTo>
                  <a:pt x="4588669" y="173376"/>
                </a:lnTo>
                <a:lnTo>
                  <a:pt x="4621139" y="203844"/>
                </a:lnTo>
                <a:lnTo>
                  <a:pt x="4651607" y="236314"/>
                </a:lnTo>
                <a:lnTo>
                  <a:pt x="4679970" y="270683"/>
                </a:lnTo>
                <a:lnTo>
                  <a:pt x="4706123" y="306846"/>
                </a:lnTo>
                <a:lnTo>
                  <a:pt x="4729964" y="344700"/>
                </a:lnTo>
                <a:lnTo>
                  <a:pt x="4751387" y="384142"/>
                </a:lnTo>
                <a:lnTo>
                  <a:pt x="4770291" y="425067"/>
                </a:lnTo>
                <a:lnTo>
                  <a:pt x="4786571" y="467372"/>
                </a:lnTo>
                <a:lnTo>
                  <a:pt x="4800123" y="510954"/>
                </a:lnTo>
                <a:lnTo>
                  <a:pt x="4810844" y="555709"/>
                </a:lnTo>
                <a:lnTo>
                  <a:pt x="4818630" y="601532"/>
                </a:lnTo>
                <a:lnTo>
                  <a:pt x="4823378" y="648321"/>
                </a:lnTo>
                <a:lnTo>
                  <a:pt x="4824984" y="695972"/>
                </a:lnTo>
                <a:lnTo>
                  <a:pt x="4824984" y="3479787"/>
                </a:lnTo>
                <a:lnTo>
                  <a:pt x="4823378" y="3527438"/>
                </a:lnTo>
                <a:lnTo>
                  <a:pt x="4818630" y="3574227"/>
                </a:lnTo>
                <a:lnTo>
                  <a:pt x="4810844" y="3620050"/>
                </a:lnTo>
                <a:lnTo>
                  <a:pt x="4800123" y="3664805"/>
                </a:lnTo>
                <a:lnTo>
                  <a:pt x="4786571" y="3708387"/>
                </a:lnTo>
                <a:lnTo>
                  <a:pt x="4770291" y="3750692"/>
                </a:lnTo>
                <a:lnTo>
                  <a:pt x="4751387" y="3791617"/>
                </a:lnTo>
                <a:lnTo>
                  <a:pt x="4729964" y="3831059"/>
                </a:lnTo>
                <a:lnTo>
                  <a:pt x="4706123" y="3868913"/>
                </a:lnTo>
                <a:lnTo>
                  <a:pt x="4679970" y="3905076"/>
                </a:lnTo>
                <a:lnTo>
                  <a:pt x="4651607" y="3939445"/>
                </a:lnTo>
                <a:lnTo>
                  <a:pt x="4621139" y="3971915"/>
                </a:lnTo>
                <a:lnTo>
                  <a:pt x="4588669" y="4002383"/>
                </a:lnTo>
                <a:lnTo>
                  <a:pt x="4554300" y="4030746"/>
                </a:lnTo>
                <a:lnTo>
                  <a:pt x="4518137" y="4056899"/>
                </a:lnTo>
                <a:lnTo>
                  <a:pt x="4480283" y="4080740"/>
                </a:lnTo>
                <a:lnTo>
                  <a:pt x="4440841" y="4102163"/>
                </a:lnTo>
                <a:lnTo>
                  <a:pt x="4399916" y="4121067"/>
                </a:lnTo>
                <a:lnTo>
                  <a:pt x="4357611" y="4137347"/>
                </a:lnTo>
                <a:lnTo>
                  <a:pt x="4314029" y="4150899"/>
                </a:lnTo>
                <a:lnTo>
                  <a:pt x="4269274" y="4161620"/>
                </a:lnTo>
                <a:lnTo>
                  <a:pt x="4223451" y="4169406"/>
                </a:lnTo>
                <a:lnTo>
                  <a:pt x="4176662" y="4174154"/>
                </a:lnTo>
                <a:lnTo>
                  <a:pt x="4129011" y="4175760"/>
                </a:lnTo>
                <a:lnTo>
                  <a:pt x="695972" y="4175760"/>
                </a:lnTo>
                <a:lnTo>
                  <a:pt x="648321" y="4174154"/>
                </a:lnTo>
                <a:lnTo>
                  <a:pt x="601532" y="4169406"/>
                </a:lnTo>
                <a:lnTo>
                  <a:pt x="555709" y="4161620"/>
                </a:lnTo>
                <a:lnTo>
                  <a:pt x="510954" y="4150899"/>
                </a:lnTo>
                <a:lnTo>
                  <a:pt x="467372" y="4137347"/>
                </a:lnTo>
                <a:lnTo>
                  <a:pt x="425067" y="4121067"/>
                </a:lnTo>
                <a:lnTo>
                  <a:pt x="384142" y="4102163"/>
                </a:lnTo>
                <a:lnTo>
                  <a:pt x="344700" y="4080740"/>
                </a:lnTo>
                <a:lnTo>
                  <a:pt x="306846" y="4056899"/>
                </a:lnTo>
                <a:lnTo>
                  <a:pt x="270683" y="4030746"/>
                </a:lnTo>
                <a:lnTo>
                  <a:pt x="236314" y="4002383"/>
                </a:lnTo>
                <a:lnTo>
                  <a:pt x="203844" y="3971915"/>
                </a:lnTo>
                <a:lnTo>
                  <a:pt x="173376" y="3939445"/>
                </a:lnTo>
                <a:lnTo>
                  <a:pt x="145013" y="3905076"/>
                </a:lnTo>
                <a:lnTo>
                  <a:pt x="118860" y="3868913"/>
                </a:lnTo>
                <a:lnTo>
                  <a:pt x="95019" y="3831059"/>
                </a:lnTo>
                <a:lnTo>
                  <a:pt x="73596" y="3791617"/>
                </a:lnTo>
                <a:lnTo>
                  <a:pt x="54692" y="3750692"/>
                </a:lnTo>
                <a:lnTo>
                  <a:pt x="38412" y="3708387"/>
                </a:lnTo>
                <a:lnTo>
                  <a:pt x="24860" y="3664805"/>
                </a:lnTo>
                <a:lnTo>
                  <a:pt x="14139" y="3620050"/>
                </a:lnTo>
                <a:lnTo>
                  <a:pt x="6353" y="3574227"/>
                </a:lnTo>
                <a:lnTo>
                  <a:pt x="1605" y="3527438"/>
                </a:lnTo>
                <a:lnTo>
                  <a:pt x="0" y="3479787"/>
                </a:lnTo>
                <a:lnTo>
                  <a:pt x="0" y="695972"/>
                </a:lnTo>
                <a:close/>
              </a:path>
            </a:pathLst>
          </a:custGeom>
          <a:ln w="9144">
            <a:solidFill>
              <a:srgbClr val="618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2387" y="2145276"/>
            <a:ext cx="4260215" cy="36468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5250">
              <a:lnSpc>
                <a:spcPct val="120000"/>
              </a:lnSpc>
              <a:spcBef>
                <a:spcPts val="100"/>
              </a:spcBef>
            </a:pPr>
            <a:r>
              <a:rPr dirty="0" sz="1800">
                <a:latin typeface="宋体"/>
                <a:cs typeface="宋体"/>
              </a:rPr>
              <a:t>组合问题的优良算法具有巨大回报，这个 事实激励了技术水平的突飞猛进。</a:t>
            </a:r>
            <a:r>
              <a:rPr dirty="0" sz="1800">
                <a:latin typeface="Calibri"/>
                <a:cs typeface="Calibri"/>
              </a:rPr>
              <a:t>…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…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宋体"/>
                <a:cs typeface="宋体"/>
              </a:rPr>
              <a:t>大 约从</a:t>
            </a:r>
            <a:r>
              <a:rPr dirty="0" sz="1800">
                <a:latin typeface="Calibri"/>
                <a:cs typeface="Calibri"/>
              </a:rPr>
              <a:t>1970</a:t>
            </a:r>
            <a:r>
              <a:rPr dirty="0" sz="1800">
                <a:latin typeface="宋体"/>
                <a:cs typeface="宋体"/>
              </a:rPr>
              <a:t>年起，计算机科学家们经历了所 谓的‘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Fl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800" spc="-25" b="1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dirty="0" sz="1800" spc="5" b="1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z="1800" b="1">
                <a:solidFill>
                  <a:srgbClr val="FF0000"/>
                </a:solidFill>
                <a:latin typeface="宋体"/>
                <a:cs typeface="宋体"/>
              </a:rPr>
              <a:t>引理</a:t>
            </a:r>
            <a:r>
              <a:rPr dirty="0" sz="1800">
                <a:latin typeface="宋体"/>
                <a:cs typeface="宋体"/>
              </a:rPr>
              <a:t>’现象：看似需用</a:t>
            </a:r>
            <a:r>
              <a:rPr dirty="0" sz="1800">
                <a:latin typeface="Calibri"/>
                <a:cs typeface="Calibri"/>
              </a:rPr>
              <a:t>n</a:t>
            </a:r>
            <a:r>
              <a:rPr dirty="0" baseline="25462" sz="1800">
                <a:latin typeface="Calibri"/>
                <a:cs typeface="Calibri"/>
              </a:rPr>
              <a:t>3</a:t>
            </a:r>
            <a:r>
              <a:rPr dirty="0" sz="1800">
                <a:latin typeface="宋体"/>
                <a:cs typeface="宋体"/>
              </a:rPr>
              <a:t>次运 算的问题实际上可能用</a:t>
            </a: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 spc="-10">
                <a:latin typeface="Calibri"/>
                <a:cs typeface="Calibri"/>
              </a:rPr>
              <a:t>(</a:t>
            </a:r>
            <a:r>
              <a:rPr dirty="0" sz="1800">
                <a:latin typeface="Calibri"/>
                <a:cs typeface="Calibri"/>
              </a:rPr>
              <a:t>n</a:t>
            </a:r>
            <a:r>
              <a:rPr dirty="0" baseline="25462" sz="1800">
                <a:latin typeface="Calibri"/>
                <a:cs typeface="Calibri"/>
              </a:rPr>
              <a:t>2</a:t>
            </a:r>
            <a:r>
              <a:rPr dirty="0" sz="1800" spc="-10">
                <a:latin typeface="Calibri"/>
                <a:cs typeface="Calibri"/>
              </a:rPr>
              <a:t>)</a:t>
            </a:r>
            <a:r>
              <a:rPr dirty="0" sz="1800">
                <a:latin typeface="宋体"/>
                <a:cs typeface="宋体"/>
              </a:rPr>
              <a:t>次运算就能求 解，看似需用</a:t>
            </a:r>
            <a:r>
              <a:rPr dirty="0" sz="1800">
                <a:latin typeface="Calibri"/>
                <a:cs typeface="Calibri"/>
              </a:rPr>
              <a:t>n</a:t>
            </a:r>
            <a:r>
              <a:rPr dirty="0" baseline="25462" sz="1800">
                <a:latin typeface="Calibri"/>
                <a:cs typeface="Calibri"/>
              </a:rPr>
              <a:t>2</a:t>
            </a:r>
            <a:r>
              <a:rPr dirty="0" sz="1800">
                <a:latin typeface="宋体"/>
                <a:cs typeface="宋体"/>
              </a:rPr>
              <a:t>次运算的问题实际上可能 用</a:t>
            </a:r>
            <a:r>
              <a:rPr dirty="0" sz="1800" spc="-5">
                <a:latin typeface="Calibri"/>
                <a:cs typeface="Calibri"/>
              </a:rPr>
              <a:t>O(nlogn)</a:t>
            </a:r>
            <a:r>
              <a:rPr dirty="0" sz="1800">
                <a:latin typeface="宋体"/>
                <a:cs typeface="宋体"/>
              </a:rPr>
              <a:t>次运算就能处理，而且</a:t>
            </a:r>
            <a:r>
              <a:rPr dirty="0" sz="1800" spc="-5">
                <a:latin typeface="Calibri"/>
                <a:cs typeface="Calibri"/>
              </a:rPr>
              <a:t>nlogn</a:t>
            </a:r>
            <a:r>
              <a:rPr dirty="0" sz="1800">
                <a:latin typeface="宋体"/>
                <a:cs typeface="宋体"/>
              </a:rPr>
              <a:t>通 常还可以减少到</a:t>
            </a:r>
            <a:r>
              <a:rPr dirty="0" sz="1800" spc="-10">
                <a:latin typeface="Calibri"/>
                <a:cs typeface="Calibri"/>
              </a:rPr>
              <a:t>O(n)</a:t>
            </a:r>
            <a:r>
              <a:rPr dirty="0" sz="1800">
                <a:latin typeface="宋体"/>
                <a:cs typeface="宋体"/>
              </a:rPr>
              <a:t>。一些更难的问题的 运行时间也从</a:t>
            </a:r>
            <a:r>
              <a:rPr dirty="0" sz="1800" spc="-5">
                <a:latin typeface="Calibri"/>
                <a:cs typeface="Calibri"/>
              </a:rPr>
              <a:t>O(2</a:t>
            </a:r>
            <a:r>
              <a:rPr dirty="0" baseline="25462" sz="1800" spc="-7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)</a:t>
            </a:r>
            <a:r>
              <a:rPr dirty="0" sz="1800">
                <a:latin typeface="宋体"/>
                <a:cs typeface="宋体"/>
              </a:rPr>
              <a:t>减少到</a:t>
            </a:r>
            <a:r>
              <a:rPr dirty="0" sz="1800" spc="-5">
                <a:latin typeface="Calibri"/>
                <a:cs typeface="Calibri"/>
              </a:rPr>
              <a:t>O(1.5</a:t>
            </a:r>
            <a:r>
              <a:rPr dirty="0" baseline="25462" sz="1800" spc="-7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)</a:t>
            </a:r>
            <a:r>
              <a:rPr dirty="0" sz="1800" spc="-5">
                <a:latin typeface="宋体"/>
                <a:cs typeface="宋体"/>
              </a:rPr>
              <a:t>，</a:t>
            </a:r>
            <a:r>
              <a:rPr dirty="0" sz="1800">
                <a:latin typeface="宋体"/>
                <a:cs typeface="宋体"/>
              </a:rPr>
              <a:t>再减少 到</a:t>
            </a:r>
            <a:r>
              <a:rPr dirty="0" sz="1800" spc="-5">
                <a:latin typeface="Calibri"/>
                <a:cs typeface="Calibri"/>
              </a:rPr>
              <a:t>O(1.3</a:t>
            </a:r>
            <a:r>
              <a:rPr dirty="0" baseline="25462" sz="1800" spc="-7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)</a:t>
            </a:r>
            <a:r>
              <a:rPr dirty="0" sz="1800" spc="-5">
                <a:latin typeface="宋体"/>
                <a:cs typeface="宋体"/>
              </a:rPr>
              <a:t>，</a:t>
            </a:r>
            <a:r>
              <a:rPr dirty="0" sz="1800">
                <a:latin typeface="宋体"/>
                <a:cs typeface="宋体"/>
              </a:rPr>
              <a:t>等等。</a:t>
            </a:r>
            <a:endParaRPr sz="1800">
              <a:latin typeface="宋体"/>
              <a:cs typeface="宋体"/>
            </a:endParaRPr>
          </a:p>
          <a:p>
            <a:pPr marL="1771014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latin typeface="Calibri"/>
                <a:cs typeface="Calibri"/>
              </a:rPr>
              <a:t>- </a:t>
            </a:r>
            <a:r>
              <a:rPr dirty="0" sz="1800" spc="-5">
                <a:latin typeface="Calibri"/>
                <a:cs typeface="Calibri"/>
              </a:rPr>
              <a:t>Knuth, </a:t>
            </a:r>
            <a:r>
              <a:rPr dirty="0" sz="1800" spc="-10">
                <a:latin typeface="Calibri"/>
                <a:cs typeface="Calibri"/>
              </a:rPr>
              <a:t>Volumn4A,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40">
                <a:latin typeface="Calibri"/>
                <a:cs typeface="Calibri"/>
              </a:rPr>
              <a:t>TAOCP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6791" y="2942856"/>
            <a:ext cx="2285999" cy="2947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71844" y="2977895"/>
            <a:ext cx="2161031" cy="2822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67271" y="2973323"/>
            <a:ext cx="2170430" cy="2832100"/>
          </a:xfrm>
          <a:custGeom>
            <a:avLst/>
            <a:gdLst/>
            <a:ahLst/>
            <a:cxnLst/>
            <a:rect l="l" t="t" r="r" b="b"/>
            <a:pathLst>
              <a:path w="2170429" h="2832100">
                <a:moveTo>
                  <a:pt x="0" y="0"/>
                </a:moveTo>
                <a:lnTo>
                  <a:pt x="2170176" y="0"/>
                </a:lnTo>
                <a:lnTo>
                  <a:pt x="2170176" y="2831592"/>
                </a:lnTo>
                <a:lnTo>
                  <a:pt x="0" y="28315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29171" y="2170175"/>
            <a:ext cx="2284475" cy="5943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64223" y="2205228"/>
            <a:ext cx="2159507" cy="469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59652" y="2200655"/>
            <a:ext cx="2169160" cy="478790"/>
          </a:xfrm>
          <a:custGeom>
            <a:avLst/>
            <a:gdLst/>
            <a:ahLst/>
            <a:cxnLst/>
            <a:rect l="l" t="t" r="r" b="b"/>
            <a:pathLst>
              <a:path w="2169159" h="478789">
                <a:moveTo>
                  <a:pt x="0" y="0"/>
                </a:moveTo>
                <a:lnTo>
                  <a:pt x="2168652" y="0"/>
                </a:lnTo>
                <a:lnTo>
                  <a:pt x="2168652" y="478536"/>
                </a:lnTo>
                <a:lnTo>
                  <a:pt x="0" y="4785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4552" y="1954720"/>
            <a:ext cx="70967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7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void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simpleTransitiveClosure(</a:t>
            </a:r>
            <a:r>
              <a:rPr dirty="0" sz="2400" spc="-10" b="1">
                <a:solidFill>
                  <a:srgbClr val="3E3E3E"/>
                </a:solidFill>
                <a:latin typeface="Palatino Linotype"/>
                <a:cs typeface="Palatino Linotype"/>
              </a:rPr>
              <a:t>boolean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[][]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552" y="2247328"/>
            <a:ext cx="7079615" cy="397891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675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boolean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[][]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  <a:p>
            <a:pPr algn="just" marL="603885" indent="-5911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60452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</a:t>
            </a:r>
            <a:r>
              <a:rPr dirty="0" sz="2400" spc="-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i,j,k;</a:t>
            </a:r>
            <a:endParaRPr sz="2400">
              <a:latin typeface="Palatino Linotype"/>
              <a:cs typeface="Palatino Linotype"/>
            </a:endParaRPr>
          </a:p>
          <a:p>
            <a:pPr algn="just" marL="603885" indent="-591185">
              <a:lnSpc>
                <a:spcPct val="100000"/>
              </a:lnSpc>
              <a:spcBef>
                <a:spcPts val="575"/>
              </a:spcBef>
              <a:buClr>
                <a:srgbClr val="3E3E3E"/>
              </a:buClr>
              <a:buFont typeface="Courier New"/>
              <a:buChar char="o"/>
              <a:tabLst>
                <a:tab pos="604520" algn="l"/>
              </a:tabLst>
            </a:pP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Copy </a:t>
            </a:r>
            <a:r>
              <a:rPr dirty="0" sz="2400" i="1">
                <a:solidFill>
                  <a:srgbClr val="3333CC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to</a:t>
            </a:r>
            <a:r>
              <a:rPr dirty="0" sz="2400" spc="10">
                <a:solidFill>
                  <a:srgbClr val="3333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;</a:t>
            </a:r>
            <a:endParaRPr sz="2400">
              <a:latin typeface="Palatino Linotype"/>
              <a:cs typeface="Palatino Linotype"/>
            </a:endParaRPr>
          </a:p>
          <a:p>
            <a:pPr algn="just" marL="603885" indent="-5911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604520" algn="l"/>
              </a:tabLst>
            </a:pPr>
            <a:r>
              <a:rPr dirty="0" sz="2400">
                <a:solidFill>
                  <a:srgbClr val="3333CC"/>
                </a:solidFill>
                <a:latin typeface="Palatino Linotype"/>
                <a:cs typeface="Palatino Linotype"/>
              </a:rPr>
              <a:t>Set 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all </a:t>
            </a:r>
            <a:r>
              <a:rPr dirty="0" sz="2400">
                <a:solidFill>
                  <a:srgbClr val="3333CC"/>
                </a:solidFill>
                <a:latin typeface="Palatino Linotype"/>
                <a:cs typeface="Palatino Linotype"/>
              </a:rPr>
              <a:t>main 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diagonal entries, </a:t>
            </a:r>
            <a:r>
              <a:rPr dirty="0" sz="2400" spc="-5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333CC"/>
                </a:solidFill>
                <a:latin typeface="Palatino Linotype"/>
                <a:cs typeface="Palatino Linotype"/>
              </a:rPr>
              <a:t>ii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, to</a:t>
            </a:r>
            <a:r>
              <a:rPr dirty="0" sz="2400" spc="55">
                <a:solidFill>
                  <a:srgbClr val="3333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333CC"/>
                </a:solidFill>
                <a:latin typeface="Palatino Linotype"/>
                <a:cs typeface="Palatino Linotype"/>
              </a:rPr>
              <a:t>true</a:t>
            </a:r>
            <a:r>
              <a:rPr dirty="0" sz="2400" spc="-5">
                <a:solidFill>
                  <a:srgbClr val="3333CC"/>
                </a:solidFill>
                <a:latin typeface="Palatino Linotype"/>
                <a:cs typeface="Palatino Linotype"/>
              </a:rPr>
              <a:t>;</a:t>
            </a:r>
            <a:endParaRPr sz="2400">
              <a:latin typeface="Palatino Linotype"/>
              <a:cs typeface="Palatino Linotype"/>
            </a:endParaRPr>
          </a:p>
          <a:p>
            <a:pPr algn="just" marL="603885" indent="-591185">
              <a:lnSpc>
                <a:spcPct val="100000"/>
              </a:lnSpc>
              <a:spcBef>
                <a:spcPts val="575"/>
              </a:spcBef>
              <a:buSzPct val="120000"/>
              <a:buFont typeface="Courier New"/>
              <a:buChar char="o"/>
              <a:tabLst>
                <a:tab pos="60452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while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any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entry of </a:t>
            </a:r>
            <a:r>
              <a:rPr dirty="0" sz="2000" i="1">
                <a:solidFill>
                  <a:srgbClr val="2F5897"/>
                </a:solidFill>
                <a:latin typeface="Palatino Linotype"/>
                <a:cs typeface="Palatino Linotype"/>
              </a:rPr>
              <a:t>R 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changed during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one complete</a:t>
            </a:r>
            <a:r>
              <a:rPr dirty="0" sz="2000" spc="-130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pass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algn="just" marL="12700" marR="6875780">
              <a:lnSpc>
                <a:spcPct val="120000"/>
              </a:lnSpc>
              <a:spcBef>
                <a:spcPts val="2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  o  o  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0664" y="4444936"/>
            <a:ext cx="2864485" cy="178117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(k=1; k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k++)</a:t>
            </a:r>
            <a:endParaRPr sz="2400">
              <a:latin typeface="Palatino Linotype"/>
              <a:cs typeface="Palatino Linotype"/>
            </a:endParaRP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(i=1; i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i++)</a:t>
            </a:r>
            <a:endParaRPr sz="2400">
              <a:latin typeface="Palatino Linotype"/>
              <a:cs typeface="Palatino Linotype"/>
            </a:endParaRPr>
          </a:p>
          <a:p>
            <a:pPr marL="698500">
              <a:lnSpc>
                <a:spcPct val="100000"/>
              </a:lnSpc>
              <a:spcBef>
                <a:spcPts val="575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(j=1;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2400" spc="-7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j++)</a:t>
            </a:r>
            <a:endParaRPr sz="2400">
              <a:latin typeface="Palatino Linotype"/>
              <a:cs typeface="Palatino Linotype"/>
            </a:endParaRPr>
          </a:p>
          <a:p>
            <a:pPr marL="1079500">
              <a:lnSpc>
                <a:spcPct val="100000"/>
              </a:lnSpc>
              <a:spcBef>
                <a:spcPts val="575"/>
              </a:spcBef>
            </a:pP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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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3124" y="4282452"/>
            <a:ext cx="6723887" cy="135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6558" y="4327397"/>
            <a:ext cx="6612890" cy="0"/>
          </a:xfrm>
          <a:custGeom>
            <a:avLst/>
            <a:gdLst/>
            <a:ahLst/>
            <a:cxnLst/>
            <a:rect l="l" t="t" r="r" b="b"/>
            <a:pathLst>
              <a:path w="6612890" h="0">
                <a:moveTo>
                  <a:pt x="0" y="0"/>
                </a:moveTo>
                <a:lnTo>
                  <a:pt x="6612635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88535" y="2590800"/>
            <a:ext cx="2116834" cy="783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67200" y="2592323"/>
            <a:ext cx="1636775" cy="839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56353" y="2638805"/>
            <a:ext cx="1981200" cy="647700"/>
          </a:xfrm>
          <a:custGeom>
            <a:avLst/>
            <a:gdLst/>
            <a:ahLst/>
            <a:cxnLst/>
            <a:rect l="l" t="t" r="r" b="b"/>
            <a:pathLst>
              <a:path w="1981200" h="647700">
                <a:moveTo>
                  <a:pt x="0" y="0"/>
                </a:moveTo>
                <a:lnTo>
                  <a:pt x="1981200" y="0"/>
                </a:lnTo>
                <a:lnTo>
                  <a:pt x="19812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56353" y="2638805"/>
            <a:ext cx="1981200" cy="647700"/>
          </a:xfrm>
          <a:custGeom>
            <a:avLst/>
            <a:gdLst/>
            <a:ahLst/>
            <a:cxnLst/>
            <a:rect l="l" t="t" r="r" b="b"/>
            <a:pathLst>
              <a:path w="1981200" h="647700">
                <a:moveTo>
                  <a:pt x="0" y="0"/>
                </a:moveTo>
                <a:lnTo>
                  <a:pt x="1981200" y="0"/>
                </a:lnTo>
                <a:lnTo>
                  <a:pt x="19812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356353" y="2656433"/>
            <a:ext cx="1981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634365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k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varys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 the  outmost</a:t>
            </a:r>
            <a:r>
              <a:rPr dirty="0" sz="18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7088" y="4821935"/>
            <a:ext cx="2871215" cy="781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35752" y="4821935"/>
            <a:ext cx="2671570" cy="8397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24905" y="4869941"/>
            <a:ext cx="2735580" cy="646430"/>
          </a:xfrm>
          <a:custGeom>
            <a:avLst/>
            <a:gdLst/>
            <a:ahLst/>
            <a:cxnLst/>
            <a:rect l="l" t="t" r="r" b="b"/>
            <a:pathLst>
              <a:path w="2735579" h="646429">
                <a:moveTo>
                  <a:pt x="0" y="0"/>
                </a:moveTo>
                <a:lnTo>
                  <a:pt x="2735579" y="0"/>
                </a:lnTo>
                <a:lnTo>
                  <a:pt x="2735579" y="646175"/>
                </a:lnTo>
                <a:lnTo>
                  <a:pt x="0" y="646175"/>
                </a:lnTo>
                <a:lnTo>
                  <a:pt x="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24905" y="4869941"/>
            <a:ext cx="2735580" cy="646430"/>
          </a:xfrm>
          <a:custGeom>
            <a:avLst/>
            <a:gdLst/>
            <a:ahLst/>
            <a:cxnLst/>
            <a:rect l="l" t="t" r="r" b="b"/>
            <a:pathLst>
              <a:path w="2735579" h="646429">
                <a:moveTo>
                  <a:pt x="0" y="0"/>
                </a:moveTo>
                <a:lnTo>
                  <a:pt x="2735579" y="0"/>
                </a:lnTo>
                <a:lnTo>
                  <a:pt x="2735579" y="646175"/>
                </a:lnTo>
                <a:lnTo>
                  <a:pt x="0" y="646175"/>
                </a:lnTo>
                <a:lnTo>
                  <a:pt x="0" y="0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24905" y="4886642"/>
            <a:ext cx="27355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37846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Note: “false to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true”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can 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reversed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08982" y="5228844"/>
            <a:ext cx="1015365" cy="608965"/>
          </a:xfrm>
          <a:custGeom>
            <a:avLst/>
            <a:gdLst/>
            <a:ahLst/>
            <a:cxnLst/>
            <a:rect l="l" t="t" r="r" b="b"/>
            <a:pathLst>
              <a:path w="1015364" h="608964">
                <a:moveTo>
                  <a:pt x="1015161" y="0"/>
                </a:moveTo>
                <a:lnTo>
                  <a:pt x="0" y="60852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43629" y="5756781"/>
            <a:ext cx="141605" cy="120014"/>
          </a:xfrm>
          <a:custGeom>
            <a:avLst/>
            <a:gdLst/>
            <a:ahLst/>
            <a:cxnLst/>
            <a:rect l="l" t="t" r="r" b="b"/>
            <a:pathLst>
              <a:path w="141604" h="120014">
                <a:moveTo>
                  <a:pt x="76276" y="0"/>
                </a:moveTo>
                <a:lnTo>
                  <a:pt x="0" y="119761"/>
                </a:lnTo>
                <a:lnTo>
                  <a:pt x="141579" y="108927"/>
                </a:lnTo>
                <a:lnTo>
                  <a:pt x="65354" y="80581"/>
                </a:lnTo>
                <a:lnTo>
                  <a:pt x="7627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2580" y="0"/>
            <a:ext cx="4145279" cy="1338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1852" y="0"/>
            <a:ext cx="2485643" cy="1338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71488" y="0"/>
            <a:ext cx="1130806" cy="13380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4132" y="699516"/>
            <a:ext cx="2417063" cy="1374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85187" y="699516"/>
            <a:ext cx="1028699" cy="137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87880" y="699516"/>
            <a:ext cx="3692639" cy="13746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11495" y="699516"/>
            <a:ext cx="3736847" cy="13746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95070" y="112800"/>
            <a:ext cx="775335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129794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Change the Order:  </a:t>
            </a:r>
            <a:r>
              <a:rPr dirty="0" spc="-45"/>
              <a:t>Floyd-Warshall’s</a:t>
            </a:r>
            <a:r>
              <a:rPr dirty="0" spc="-10"/>
              <a:t> </a:t>
            </a:r>
            <a:r>
              <a:rPr dirty="0" spc="-5"/>
              <a:t>Algorithm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1409"/>
            <a:ext cx="7625080" cy="284861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otation:</a:t>
            </a:r>
            <a:endParaRPr sz="30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value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changes during the execution of the  body of the “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…”</a:t>
            </a:r>
            <a:r>
              <a:rPr dirty="0" sz="2400" spc="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loop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ts val="1400"/>
              </a:lnSpc>
              <a:spcBef>
                <a:spcPts val="715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800" spc="-5">
                <a:solidFill>
                  <a:srgbClr val="3E3E3E"/>
                </a:solidFill>
                <a:latin typeface="Palatino Linotype"/>
                <a:cs typeface="Palatino Linotype"/>
              </a:rPr>
              <a:t>After initializations:</a:t>
            </a:r>
            <a:r>
              <a:rPr dirty="0" sz="2800" spc="-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200" spc="5" b="1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baseline="-21164" sz="3150" spc="7" b="1">
                <a:solidFill>
                  <a:srgbClr val="3333CC"/>
                </a:solidFill>
                <a:latin typeface="Palatino Linotype"/>
                <a:cs typeface="Palatino Linotype"/>
              </a:rPr>
              <a:t>ij</a:t>
            </a:r>
            <a:endParaRPr baseline="-21164" sz="3150">
              <a:latin typeface="Palatino Linotype"/>
              <a:cs typeface="Palatino Linotype"/>
            </a:endParaRPr>
          </a:p>
          <a:p>
            <a:pPr algn="ctr" marL="2137410">
              <a:lnSpc>
                <a:spcPts val="1260"/>
              </a:lnSpc>
            </a:pPr>
            <a:r>
              <a:rPr dirty="0" sz="2100" spc="10" b="1">
                <a:solidFill>
                  <a:srgbClr val="3333CC"/>
                </a:solidFill>
                <a:latin typeface="Palatino Linotype"/>
                <a:cs typeface="Palatino Linotype"/>
              </a:rPr>
              <a:t>(0)</a:t>
            </a:r>
            <a:endParaRPr sz="2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lvl="2" marL="1155700" indent="-228600">
              <a:lnSpc>
                <a:spcPts val="1400"/>
              </a:lnSpc>
              <a:spcBef>
                <a:spcPts val="1835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800" spc="-5">
                <a:solidFill>
                  <a:srgbClr val="3E3E3E"/>
                </a:solidFill>
                <a:latin typeface="Palatino Linotype"/>
                <a:cs typeface="Palatino Linotype"/>
              </a:rPr>
              <a:t>After the </a:t>
            </a:r>
            <a:r>
              <a:rPr dirty="0" sz="2800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baseline="25525" sz="2775">
                <a:solidFill>
                  <a:srgbClr val="3E3E3E"/>
                </a:solidFill>
                <a:latin typeface="Palatino Linotype"/>
                <a:cs typeface="Palatino Linotype"/>
              </a:rPr>
              <a:t>th </a:t>
            </a:r>
            <a:r>
              <a:rPr dirty="0" sz="2800" spc="-5">
                <a:solidFill>
                  <a:srgbClr val="3E3E3E"/>
                </a:solidFill>
                <a:latin typeface="Palatino Linotype"/>
                <a:cs typeface="Palatino Linotype"/>
              </a:rPr>
              <a:t>time of execution:</a:t>
            </a:r>
            <a:r>
              <a:rPr dirty="0" sz="2800" spc="-254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200" spc="5" b="1" i="1">
                <a:solidFill>
                  <a:srgbClr val="3333CC"/>
                </a:solidFill>
                <a:latin typeface="Palatino Linotype"/>
                <a:cs typeface="Palatino Linotype"/>
              </a:rPr>
              <a:t>r</a:t>
            </a:r>
            <a:r>
              <a:rPr dirty="0" baseline="-21164" sz="3150" spc="7" b="1">
                <a:solidFill>
                  <a:srgbClr val="3333CC"/>
                </a:solidFill>
                <a:latin typeface="Palatino Linotype"/>
                <a:cs typeface="Palatino Linotype"/>
              </a:rPr>
              <a:t>ij</a:t>
            </a:r>
            <a:endParaRPr baseline="-21164" sz="3150">
              <a:latin typeface="Palatino Linotype"/>
              <a:cs typeface="Palatino Linotype"/>
            </a:endParaRPr>
          </a:p>
          <a:p>
            <a:pPr algn="r" marR="953135">
              <a:lnSpc>
                <a:spcPts val="1260"/>
              </a:lnSpc>
            </a:pPr>
            <a:r>
              <a:rPr dirty="0" sz="2100" spc="5" b="1">
                <a:solidFill>
                  <a:srgbClr val="3333CC"/>
                </a:solidFill>
                <a:latin typeface="Palatino Linotype"/>
                <a:cs typeface="Palatino Linotype"/>
              </a:rPr>
              <a:t>(</a:t>
            </a:r>
            <a:r>
              <a:rPr dirty="0" sz="2100" spc="15" b="1" i="1">
                <a:solidFill>
                  <a:srgbClr val="3333CC"/>
                </a:solidFill>
                <a:latin typeface="Palatino Linotype"/>
                <a:cs typeface="Palatino Linotype"/>
              </a:rPr>
              <a:t>k</a:t>
            </a:r>
            <a:r>
              <a:rPr dirty="0" sz="2100" spc="10" b="1">
                <a:solidFill>
                  <a:srgbClr val="3333CC"/>
                </a:solidFill>
                <a:latin typeface="Palatino Linotype"/>
                <a:cs typeface="Palatino Linotype"/>
              </a:rPr>
              <a:t>)</a:t>
            </a:r>
            <a:endParaRPr sz="21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0176" y="0"/>
            <a:ext cx="495451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3292" y="699516"/>
            <a:ext cx="369265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2335" y="699516"/>
            <a:ext cx="3736847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932815" marR="5080" indent="97663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  </a:t>
            </a:r>
            <a:r>
              <a:rPr dirty="0" spc="-65"/>
              <a:t>Warshall’s</a:t>
            </a:r>
            <a:r>
              <a:rPr dirty="0" spc="-85"/>
              <a:t> </a:t>
            </a:r>
            <a:r>
              <a:rPr dirty="0" spc="-5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352" y="2005393"/>
            <a:ext cx="8234045" cy="411987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403860" indent="-342900">
              <a:lnSpc>
                <a:spcPts val="3020"/>
              </a:lnSpc>
              <a:spcBef>
                <a:spcPts val="8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If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there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is a simple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path from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 b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to </a:t>
            </a:r>
            <a:r>
              <a:rPr dirty="0" sz="24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b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(i</a:t>
            </a:r>
            <a:r>
              <a:rPr dirty="0" sz="2400" b="1">
                <a:solidFill>
                  <a:srgbClr val="3E3E3E"/>
                </a:solidFill>
                <a:latin typeface="Symbol"/>
                <a:cs typeface="Symbol"/>
              </a:rPr>
              <a:t>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j)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which the  highest-numbered intermediate vertex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 b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r>
              <a:rPr dirty="0" sz="2400" spc="-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then</a:t>
            </a:r>
            <a:endParaRPr sz="2400">
              <a:latin typeface="Palatino Linotype"/>
              <a:cs typeface="Palatino Linotype"/>
            </a:endParaRPr>
          </a:p>
          <a:p>
            <a:pPr marL="474345" marR="6582409" indent="-119380">
              <a:lnSpc>
                <a:spcPct val="28299"/>
              </a:lnSpc>
              <a:spcBef>
                <a:spcPts val="2090"/>
              </a:spcBef>
              <a:tabLst>
                <a:tab pos="608330" algn="l"/>
              </a:tabLst>
            </a:pPr>
            <a:r>
              <a:rPr dirty="0" sz="2400" b="1" i="1">
                <a:solidFill>
                  <a:srgbClr val="3E3E3E"/>
                </a:solidFill>
                <a:latin typeface="Palatino Linotype"/>
                <a:cs typeface="Palatino Linotype"/>
              </a:rPr>
              <a:t>r		</a:t>
            </a:r>
            <a:r>
              <a:rPr dirty="0" baseline="24305" sz="2400" spc="-15" b="1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24305" sz="2400" spc="-15" b="1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baseline="24305" sz="2400" spc="-1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=tr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u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e.  </a:t>
            </a:r>
            <a:r>
              <a:rPr dirty="0" sz="1600" spc="-10" b="1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endParaRPr sz="16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Proof by</a:t>
            </a:r>
            <a:r>
              <a:rPr dirty="0" sz="2400" spc="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induction:</a:t>
            </a:r>
            <a:endParaRPr sz="2400">
              <a:latin typeface="Palatino Linotype"/>
              <a:cs typeface="Palatino Linotype"/>
            </a:endParaRPr>
          </a:p>
          <a:p>
            <a:pPr lvl="1" marL="755650" indent="-285750">
              <a:lnSpc>
                <a:spcPct val="100000"/>
              </a:lnSpc>
              <a:spcBef>
                <a:spcPts val="65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Base case: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baseline="25641" sz="195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25641" sz="1950" i="1">
                <a:solidFill>
                  <a:srgbClr val="3E3E3E"/>
                </a:solidFill>
                <a:latin typeface="Palatino Linotype"/>
                <a:cs typeface="Palatino Linotype"/>
              </a:rPr>
              <a:t>0</a:t>
            </a:r>
            <a:r>
              <a:rPr dirty="0" baseline="25641" sz="1950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=true if and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only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if</a:t>
            </a:r>
            <a:r>
              <a:rPr dirty="0" sz="2000" spc="-7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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E</a:t>
            </a:r>
            <a:endParaRPr sz="2000">
              <a:latin typeface="Palatino Linotype"/>
              <a:cs typeface="Palatino Linotype"/>
            </a:endParaRPr>
          </a:p>
          <a:p>
            <a:pPr lvl="1" marL="755650" indent="-285750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Hypothesis: the conclusion holds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for</a:t>
            </a:r>
            <a:r>
              <a:rPr dirty="0" sz="2000" spc="-6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h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&lt;k(h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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0)</a:t>
            </a:r>
            <a:endParaRPr sz="2000">
              <a:latin typeface="Palatino Linotype"/>
              <a:cs typeface="Palatino Linotype"/>
            </a:endParaRPr>
          </a:p>
          <a:p>
            <a:pPr lvl="1" marL="755650" marR="5080" indent="-285750">
              <a:lnSpc>
                <a:spcPct val="105000"/>
              </a:lnSpc>
              <a:spcBef>
                <a:spcPts val="4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Induction: the simple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-path can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be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looked as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-path+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-path, 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with the indices </a:t>
            </a:r>
            <a:r>
              <a:rPr dirty="0" sz="2000" spc="5" i="1">
                <a:solidFill>
                  <a:srgbClr val="3E3E3E"/>
                </a:solidFill>
                <a:latin typeface="Palatino Linotype"/>
                <a:cs typeface="Palatino Linotype"/>
              </a:rPr>
              <a:t>h</a:t>
            </a:r>
            <a:r>
              <a:rPr dirty="0" baseline="-21367" sz="1950" spc="7">
                <a:solidFill>
                  <a:srgbClr val="3E3E3E"/>
                </a:solidFill>
                <a:latin typeface="Palatino Linotype"/>
                <a:cs typeface="Palatino Linotype"/>
              </a:rPr>
              <a:t>1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000" spc="10" i="1">
                <a:solidFill>
                  <a:srgbClr val="3E3E3E"/>
                </a:solidFill>
                <a:latin typeface="Palatino Linotype"/>
                <a:cs typeface="Palatino Linotype"/>
              </a:rPr>
              <a:t>h</a:t>
            </a:r>
            <a:r>
              <a:rPr dirty="0" baseline="-21367" sz="1950" spc="15">
                <a:solidFill>
                  <a:srgbClr val="3E3E3E"/>
                </a:solidFill>
                <a:latin typeface="Palatino Linotype"/>
                <a:cs typeface="Palatino Linotype"/>
              </a:rPr>
              <a:t>2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of the highest-numbered intermediate 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of both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segment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strictly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(simple path)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less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than </a:t>
            </a:r>
            <a:r>
              <a:rPr dirty="0" sz="2000" spc="-5" i="1">
                <a:solidFill>
                  <a:srgbClr val="3E3E3E"/>
                </a:solidFill>
                <a:latin typeface="Palatino Linotype"/>
                <a:cs typeface="Palatino Linotype"/>
              </a:rPr>
              <a:t>k.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So,  </a:t>
            </a:r>
            <a:r>
              <a:rPr dirty="0" sz="2000" spc="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 spc="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baseline="25641" sz="1950" spc="7">
                <a:solidFill>
                  <a:srgbClr val="3E3E3E"/>
                </a:solidFill>
                <a:latin typeface="Palatino Linotype"/>
                <a:cs typeface="Palatino Linotype"/>
              </a:rPr>
              <a:t>(h1)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=true, </a:t>
            </a:r>
            <a:r>
              <a:rPr dirty="0" sz="2000" spc="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 spc="7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baseline="25641" sz="1950" spc="7">
                <a:solidFill>
                  <a:srgbClr val="3E3E3E"/>
                </a:solidFill>
                <a:latin typeface="Palatino Linotype"/>
                <a:cs typeface="Palatino Linotype"/>
              </a:rPr>
              <a:t>(h2)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=true,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then </a:t>
            </a:r>
            <a:r>
              <a:rPr dirty="0" sz="2000" spc="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 spc="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baseline="25641" sz="1950" spc="7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=true, 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baseline="25641" sz="1950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=true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(Remember, false 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to true </a:t>
            </a:r>
            <a:r>
              <a:rPr dirty="0" sz="2000">
                <a:solidFill>
                  <a:srgbClr val="2F5897"/>
                </a:solidFill>
                <a:latin typeface="Palatino Linotype"/>
                <a:cs typeface="Palatino Linotype"/>
              </a:rPr>
              <a:t>can </a:t>
            </a:r>
            <a:r>
              <a:rPr dirty="0" sz="2000" spc="-5">
                <a:solidFill>
                  <a:srgbClr val="2F5897"/>
                </a:solidFill>
                <a:latin typeface="Palatino Linotype"/>
                <a:cs typeface="Palatino Linotype"/>
              </a:rPr>
              <a:t>not be reversed)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.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So,</a:t>
            </a:r>
            <a:r>
              <a:rPr dirty="0" sz="2000" spc="-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1367" sz="1950" spc="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baseline="25641" sz="1950" spc="7">
                <a:solidFill>
                  <a:srgbClr val="3E3E3E"/>
                </a:solidFill>
                <a:latin typeface="Palatino Linotype"/>
                <a:cs typeface="Palatino Linotype"/>
              </a:rPr>
              <a:t>(k)</a:t>
            </a:r>
            <a:r>
              <a:rPr dirty="0" sz="2000" spc="5">
                <a:solidFill>
                  <a:srgbClr val="3E3E3E"/>
                </a:solidFill>
                <a:latin typeface="Palatino Linotype"/>
                <a:cs typeface="Palatino Linotype"/>
              </a:rPr>
              <a:t>=true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0176" y="0"/>
            <a:ext cx="495451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2164" y="699516"/>
            <a:ext cx="345490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93464" y="699516"/>
            <a:ext cx="3736847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51560" marR="5080" indent="857885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  </a:t>
            </a:r>
            <a:r>
              <a:rPr dirty="0" spc="-75"/>
              <a:t>Washall’s</a:t>
            </a:r>
            <a:r>
              <a:rPr dirty="0" spc="-60"/>
              <a:t> </a:t>
            </a:r>
            <a:r>
              <a:rPr dirty="0" spc="-5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216" y="384047"/>
            <a:ext cx="5686043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9186" y="532767"/>
            <a:ext cx="48856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 </a:t>
            </a:r>
            <a:r>
              <a:rPr dirty="0" spc="-5"/>
              <a:t>the last</a:t>
            </a:r>
            <a:r>
              <a:rPr dirty="0" spc="-70"/>
              <a:t> </a:t>
            </a:r>
            <a:r>
              <a:rPr dirty="0"/>
              <a:t>class…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9958" y="6577074"/>
            <a:ext cx="1270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</a:t>
            </a:fld>
            <a:endParaRPr sz="1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91409"/>
            <a:ext cx="6793865" cy="3989704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Optimization</a:t>
            </a:r>
            <a:r>
              <a:rPr dirty="0" sz="30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Problem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Greedy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strategy</a:t>
            </a:r>
            <a:endParaRPr sz="24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Clr>
                <a:srgbClr val="3E3E3E"/>
              </a:buClr>
              <a:buFont typeface="Courier New"/>
              <a:buChar char="o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8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MST</a:t>
            </a:r>
            <a:r>
              <a:rPr dirty="0" sz="3000" spc="-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Problem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45">
                <a:solidFill>
                  <a:srgbClr val="3E3E3E"/>
                </a:solidFill>
                <a:latin typeface="Palatino Linotype"/>
                <a:cs typeface="Palatino Linotype"/>
              </a:rPr>
              <a:t>Prim’s</a:t>
            </a:r>
            <a:r>
              <a:rPr dirty="0" sz="2400" spc="-114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35">
                <a:solidFill>
                  <a:srgbClr val="3E3E3E"/>
                </a:solidFill>
                <a:latin typeface="Palatino Linotype"/>
                <a:cs typeface="Palatino Linotype"/>
              </a:rPr>
              <a:t>Kruskal’s</a:t>
            </a:r>
            <a:r>
              <a:rPr dirty="0" sz="2400" spc="-1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Single-Source Shortest Path</a:t>
            </a:r>
            <a:r>
              <a:rPr dirty="0" sz="30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Problem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Dijstra’s</a:t>
            </a:r>
            <a:r>
              <a:rPr dirty="0" sz="2400" spc="-114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7904" y="0"/>
            <a:ext cx="302513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17035" y="0"/>
            <a:ext cx="1028699" cy="1338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19728" y="0"/>
            <a:ext cx="3860291" cy="1338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6652" y="699516"/>
            <a:ext cx="6329170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07622" y="112800"/>
            <a:ext cx="5528945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111125">
              <a:lnSpc>
                <a:spcPct val="100600"/>
              </a:lnSpc>
              <a:spcBef>
                <a:spcPts val="65"/>
              </a:spcBef>
              <a:tabLst>
                <a:tab pos="3753485" algn="l"/>
              </a:tabLst>
            </a:pPr>
            <a:r>
              <a:rPr dirty="0" spc="-5"/>
              <a:t>Highest-numbered  </a:t>
            </a:r>
            <a:r>
              <a:rPr dirty="0"/>
              <a:t>I</a:t>
            </a:r>
            <a:r>
              <a:rPr dirty="0" spc="-5"/>
              <a:t>nt</a:t>
            </a:r>
            <a:r>
              <a:rPr dirty="0"/>
              <a:t>erme</a:t>
            </a:r>
            <a:r>
              <a:rPr dirty="0" spc="-5"/>
              <a:t>di</a:t>
            </a:r>
            <a:r>
              <a:rPr dirty="0"/>
              <a:t>a</a:t>
            </a:r>
            <a:r>
              <a:rPr dirty="0" spc="-5"/>
              <a:t>t</a:t>
            </a:r>
            <a:r>
              <a:rPr dirty="0"/>
              <a:t>e	</a:t>
            </a:r>
            <a:r>
              <a:rPr dirty="0" spc="-530"/>
              <a:t>V</a:t>
            </a:r>
            <a:r>
              <a:rPr dirty="0"/>
              <a:t>er</a:t>
            </a:r>
            <a:r>
              <a:rPr dirty="0" spc="-5"/>
              <a:t>t</a:t>
            </a:r>
            <a:r>
              <a:rPr dirty="0"/>
              <a:t>ex</a:t>
            </a:r>
          </a:p>
        </p:txBody>
      </p:sp>
      <p:sp>
        <p:nvSpPr>
          <p:cNvPr id="7" name="object 7"/>
          <p:cNvSpPr/>
          <p:nvPr/>
        </p:nvSpPr>
        <p:spPr>
          <a:xfrm>
            <a:off x="3429000" y="2743200"/>
            <a:ext cx="1143000" cy="762000"/>
          </a:xfrm>
          <a:custGeom>
            <a:avLst/>
            <a:gdLst/>
            <a:ahLst/>
            <a:cxnLst/>
            <a:rect l="l" t="t" r="r" b="b"/>
            <a:pathLst>
              <a:path w="1143000" h="762000">
                <a:moveTo>
                  <a:pt x="571500" y="0"/>
                </a:moveTo>
                <a:lnTo>
                  <a:pt x="513067" y="1966"/>
                </a:lnTo>
                <a:lnTo>
                  <a:pt x="456322" y="7740"/>
                </a:lnTo>
                <a:lnTo>
                  <a:pt x="401552" y="17128"/>
                </a:lnTo>
                <a:lnTo>
                  <a:pt x="349045" y="29940"/>
                </a:lnTo>
                <a:lnTo>
                  <a:pt x="299088" y="45983"/>
                </a:lnTo>
                <a:lnTo>
                  <a:pt x="251967" y="65067"/>
                </a:lnTo>
                <a:lnTo>
                  <a:pt x="207971" y="87000"/>
                </a:lnTo>
                <a:lnTo>
                  <a:pt x="167387" y="111590"/>
                </a:lnTo>
                <a:lnTo>
                  <a:pt x="130502" y="138646"/>
                </a:lnTo>
                <a:lnTo>
                  <a:pt x="97602" y="167976"/>
                </a:lnTo>
                <a:lnTo>
                  <a:pt x="68976" y="199390"/>
                </a:lnTo>
                <a:lnTo>
                  <a:pt x="44910" y="232695"/>
                </a:lnTo>
                <a:lnTo>
                  <a:pt x="25693" y="267700"/>
                </a:lnTo>
                <a:lnTo>
                  <a:pt x="11610" y="304213"/>
                </a:lnTo>
                <a:lnTo>
                  <a:pt x="2950" y="342044"/>
                </a:lnTo>
                <a:lnTo>
                  <a:pt x="0" y="381000"/>
                </a:lnTo>
                <a:lnTo>
                  <a:pt x="2950" y="419955"/>
                </a:lnTo>
                <a:lnTo>
                  <a:pt x="11610" y="457786"/>
                </a:lnTo>
                <a:lnTo>
                  <a:pt x="25693" y="494299"/>
                </a:lnTo>
                <a:lnTo>
                  <a:pt x="44910" y="529304"/>
                </a:lnTo>
                <a:lnTo>
                  <a:pt x="68976" y="562609"/>
                </a:lnTo>
                <a:lnTo>
                  <a:pt x="97602" y="594023"/>
                </a:lnTo>
                <a:lnTo>
                  <a:pt x="130502" y="623353"/>
                </a:lnTo>
                <a:lnTo>
                  <a:pt x="167387" y="650409"/>
                </a:lnTo>
                <a:lnTo>
                  <a:pt x="207971" y="674999"/>
                </a:lnTo>
                <a:lnTo>
                  <a:pt x="251967" y="696932"/>
                </a:lnTo>
                <a:lnTo>
                  <a:pt x="299088" y="716016"/>
                </a:lnTo>
                <a:lnTo>
                  <a:pt x="349045" y="732059"/>
                </a:lnTo>
                <a:lnTo>
                  <a:pt x="401552" y="744871"/>
                </a:lnTo>
                <a:lnTo>
                  <a:pt x="456322" y="754259"/>
                </a:lnTo>
                <a:lnTo>
                  <a:pt x="513067" y="760033"/>
                </a:lnTo>
                <a:lnTo>
                  <a:pt x="571500" y="762000"/>
                </a:lnTo>
                <a:lnTo>
                  <a:pt x="629932" y="760033"/>
                </a:lnTo>
                <a:lnTo>
                  <a:pt x="686677" y="754259"/>
                </a:lnTo>
                <a:lnTo>
                  <a:pt x="741447" y="744871"/>
                </a:lnTo>
                <a:lnTo>
                  <a:pt x="793954" y="732059"/>
                </a:lnTo>
                <a:lnTo>
                  <a:pt x="843911" y="716016"/>
                </a:lnTo>
                <a:lnTo>
                  <a:pt x="891032" y="696932"/>
                </a:lnTo>
                <a:lnTo>
                  <a:pt x="935028" y="674999"/>
                </a:lnTo>
                <a:lnTo>
                  <a:pt x="975612" y="650409"/>
                </a:lnTo>
                <a:lnTo>
                  <a:pt x="1012497" y="623353"/>
                </a:lnTo>
                <a:lnTo>
                  <a:pt x="1045397" y="594023"/>
                </a:lnTo>
                <a:lnTo>
                  <a:pt x="1074023" y="562609"/>
                </a:lnTo>
                <a:lnTo>
                  <a:pt x="1098089" y="529304"/>
                </a:lnTo>
                <a:lnTo>
                  <a:pt x="1117306" y="494299"/>
                </a:lnTo>
                <a:lnTo>
                  <a:pt x="1131389" y="457786"/>
                </a:lnTo>
                <a:lnTo>
                  <a:pt x="1140049" y="419955"/>
                </a:lnTo>
                <a:lnTo>
                  <a:pt x="1143000" y="381000"/>
                </a:lnTo>
                <a:lnTo>
                  <a:pt x="1140049" y="342044"/>
                </a:lnTo>
                <a:lnTo>
                  <a:pt x="1131389" y="304213"/>
                </a:lnTo>
                <a:lnTo>
                  <a:pt x="1117306" y="267700"/>
                </a:lnTo>
                <a:lnTo>
                  <a:pt x="1098089" y="232695"/>
                </a:lnTo>
                <a:lnTo>
                  <a:pt x="1074023" y="199390"/>
                </a:lnTo>
                <a:lnTo>
                  <a:pt x="1045397" y="167976"/>
                </a:lnTo>
                <a:lnTo>
                  <a:pt x="1012497" y="138646"/>
                </a:lnTo>
                <a:lnTo>
                  <a:pt x="975612" y="111590"/>
                </a:lnTo>
                <a:lnTo>
                  <a:pt x="935028" y="87000"/>
                </a:lnTo>
                <a:lnTo>
                  <a:pt x="891032" y="65067"/>
                </a:lnTo>
                <a:lnTo>
                  <a:pt x="843911" y="45983"/>
                </a:lnTo>
                <a:lnTo>
                  <a:pt x="793954" y="29940"/>
                </a:lnTo>
                <a:lnTo>
                  <a:pt x="741447" y="17128"/>
                </a:lnTo>
                <a:lnTo>
                  <a:pt x="686677" y="7740"/>
                </a:lnTo>
                <a:lnTo>
                  <a:pt x="629932" y="1966"/>
                </a:lnTo>
                <a:lnTo>
                  <a:pt x="57150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9827" y="4110228"/>
            <a:ext cx="225551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72428" y="5177028"/>
            <a:ext cx="225551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48428" y="4643628"/>
            <a:ext cx="225552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1628" y="3119627"/>
            <a:ext cx="225552" cy="225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5627" y="4719828"/>
            <a:ext cx="225552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3427" y="4262628"/>
            <a:ext cx="225552" cy="225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1427" y="5329428"/>
            <a:ext cx="225552" cy="225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86828" y="2357627"/>
            <a:ext cx="225551" cy="225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6800" y="4267200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0"/>
                </a:moveTo>
                <a:lnTo>
                  <a:pt x="485190" y="41587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17549" y="4645881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4" h="78739">
                <a:moveTo>
                  <a:pt x="49593" y="0"/>
                </a:moveTo>
                <a:lnTo>
                  <a:pt x="0" y="57848"/>
                </a:lnTo>
                <a:lnTo>
                  <a:pt x="82651" y="78524"/>
                </a:lnTo>
                <a:lnTo>
                  <a:pt x="49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52600" y="4876800"/>
            <a:ext cx="485775" cy="415925"/>
          </a:xfrm>
          <a:custGeom>
            <a:avLst/>
            <a:gdLst/>
            <a:ahLst/>
            <a:cxnLst/>
            <a:rect l="l" t="t" r="r" b="b"/>
            <a:pathLst>
              <a:path w="485775" h="415925">
                <a:moveTo>
                  <a:pt x="0" y="0"/>
                </a:moveTo>
                <a:lnTo>
                  <a:pt x="485190" y="41587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03349" y="5255481"/>
            <a:ext cx="83185" cy="78740"/>
          </a:xfrm>
          <a:custGeom>
            <a:avLst/>
            <a:gdLst/>
            <a:ahLst/>
            <a:cxnLst/>
            <a:rect l="l" t="t" r="r" b="b"/>
            <a:pathLst>
              <a:path w="83185" h="78739">
                <a:moveTo>
                  <a:pt x="49593" y="0"/>
                </a:moveTo>
                <a:lnTo>
                  <a:pt x="0" y="57848"/>
                </a:lnTo>
                <a:lnTo>
                  <a:pt x="82651" y="78524"/>
                </a:lnTo>
                <a:lnTo>
                  <a:pt x="49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38400" y="4547158"/>
            <a:ext cx="572770" cy="787400"/>
          </a:xfrm>
          <a:custGeom>
            <a:avLst/>
            <a:gdLst/>
            <a:ahLst/>
            <a:cxnLst/>
            <a:rect l="l" t="t" r="r" b="b"/>
            <a:pathLst>
              <a:path w="572769" h="787400">
                <a:moveTo>
                  <a:pt x="0" y="786841"/>
                </a:moveTo>
                <a:lnTo>
                  <a:pt x="5722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72365" y="4495800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4">
                <a:moveTo>
                  <a:pt x="75641" y="0"/>
                </a:moveTo>
                <a:lnTo>
                  <a:pt x="0" y="39217"/>
                </a:lnTo>
                <a:lnTo>
                  <a:pt x="61633" y="84035"/>
                </a:lnTo>
                <a:lnTo>
                  <a:pt x="756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00400" y="3326930"/>
            <a:ext cx="723900" cy="940435"/>
          </a:xfrm>
          <a:custGeom>
            <a:avLst/>
            <a:gdLst/>
            <a:ahLst/>
            <a:cxnLst/>
            <a:rect l="l" t="t" r="r" b="b"/>
            <a:pathLst>
              <a:path w="723900" h="940435">
                <a:moveTo>
                  <a:pt x="0" y="940269"/>
                </a:moveTo>
                <a:lnTo>
                  <a:pt x="72327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85741" y="3276598"/>
            <a:ext cx="76835" cy="83820"/>
          </a:xfrm>
          <a:custGeom>
            <a:avLst/>
            <a:gdLst/>
            <a:ahLst/>
            <a:cxnLst/>
            <a:rect l="l" t="t" r="r" b="b"/>
            <a:pathLst>
              <a:path w="76835" h="83820">
                <a:moveTo>
                  <a:pt x="76657" y="0"/>
                </a:moveTo>
                <a:lnTo>
                  <a:pt x="0" y="37172"/>
                </a:lnTo>
                <a:lnTo>
                  <a:pt x="60401" y="83629"/>
                </a:lnTo>
                <a:lnTo>
                  <a:pt x="76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14800" y="3276600"/>
            <a:ext cx="880744" cy="1394460"/>
          </a:xfrm>
          <a:custGeom>
            <a:avLst/>
            <a:gdLst/>
            <a:ahLst/>
            <a:cxnLst/>
            <a:rect l="l" t="t" r="r" b="b"/>
            <a:pathLst>
              <a:path w="880745" h="1394460">
                <a:moveTo>
                  <a:pt x="0" y="0"/>
                </a:moveTo>
                <a:lnTo>
                  <a:pt x="880491" y="139411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56299" y="4639628"/>
            <a:ext cx="73025" cy="85090"/>
          </a:xfrm>
          <a:custGeom>
            <a:avLst/>
            <a:gdLst/>
            <a:ahLst/>
            <a:cxnLst/>
            <a:rect l="l" t="t" r="r" b="b"/>
            <a:pathLst>
              <a:path w="73025" h="85089">
                <a:moveTo>
                  <a:pt x="64427" y="0"/>
                </a:moveTo>
                <a:lnTo>
                  <a:pt x="0" y="40690"/>
                </a:lnTo>
                <a:lnTo>
                  <a:pt x="72897" y="84772"/>
                </a:lnTo>
                <a:lnTo>
                  <a:pt x="64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81600" y="4800600"/>
            <a:ext cx="1235710" cy="436245"/>
          </a:xfrm>
          <a:custGeom>
            <a:avLst/>
            <a:gdLst/>
            <a:ahLst/>
            <a:cxnLst/>
            <a:rect l="l" t="t" r="r" b="b"/>
            <a:pathLst>
              <a:path w="1235710" h="436245">
                <a:moveTo>
                  <a:pt x="0" y="0"/>
                </a:moveTo>
                <a:lnTo>
                  <a:pt x="1235519" y="4360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2464" y="5196508"/>
            <a:ext cx="85090" cy="72390"/>
          </a:xfrm>
          <a:custGeom>
            <a:avLst/>
            <a:gdLst/>
            <a:ahLst/>
            <a:cxnLst/>
            <a:rect l="l" t="t" r="r" b="b"/>
            <a:pathLst>
              <a:path w="85089" h="72389">
                <a:moveTo>
                  <a:pt x="25361" y="0"/>
                </a:moveTo>
                <a:lnTo>
                  <a:pt x="0" y="71856"/>
                </a:lnTo>
                <a:lnTo>
                  <a:pt x="84531" y="61290"/>
                </a:lnTo>
                <a:lnTo>
                  <a:pt x="25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29400" y="2651213"/>
            <a:ext cx="819150" cy="2530475"/>
          </a:xfrm>
          <a:custGeom>
            <a:avLst/>
            <a:gdLst/>
            <a:ahLst/>
            <a:cxnLst/>
            <a:rect l="l" t="t" r="r" b="b"/>
            <a:pathLst>
              <a:path w="819150" h="2530475">
                <a:moveTo>
                  <a:pt x="0" y="2530386"/>
                </a:moveTo>
                <a:lnTo>
                  <a:pt x="8186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07893" y="2590801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5">
                <a:moveTo>
                  <a:pt x="59702" y="0"/>
                </a:moveTo>
                <a:lnTo>
                  <a:pt x="0" y="60769"/>
                </a:lnTo>
                <a:lnTo>
                  <a:pt x="72504" y="84226"/>
                </a:lnTo>
                <a:lnTo>
                  <a:pt x="59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660140" y="2765552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s</a:t>
            </a:r>
            <a:r>
              <a:rPr dirty="0" baseline="-20833" sz="2400" spc="-7">
                <a:latin typeface="Times New Roman"/>
                <a:cs typeface="Times New Roman"/>
              </a:rPr>
              <a:t>k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688340" y="3756152"/>
            <a:ext cx="200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s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22540" y="2308352"/>
            <a:ext cx="200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s</a:t>
            </a:r>
            <a:r>
              <a:rPr dirty="0" baseline="-20833" sz="2400" spc="-7">
                <a:latin typeface="Times New Roman"/>
                <a:cs typeface="Times New Roman"/>
              </a:rPr>
              <a:t>j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65340" y="4208779"/>
            <a:ext cx="14344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specific  </a:t>
            </a:r>
            <a:r>
              <a:rPr dirty="0" sz="1800" spc="-10">
                <a:latin typeface="Calibri"/>
                <a:cs typeface="Calibri"/>
              </a:rPr>
              <a:t>order </a:t>
            </a:r>
            <a:r>
              <a:rPr dirty="0" sz="1800" spc="-5">
                <a:latin typeface="Calibri"/>
                <a:cs typeface="Calibri"/>
              </a:rPr>
              <a:t>is  </a:t>
            </a:r>
            <a:r>
              <a:rPr dirty="0" sz="1800">
                <a:latin typeface="Calibri"/>
                <a:cs typeface="Calibri"/>
              </a:rPr>
              <a:t>assumed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-1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all  vertices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98063" y="5427903"/>
            <a:ext cx="26238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Vertical </a:t>
            </a:r>
            <a:r>
              <a:rPr dirty="0" sz="1800" spc="-5">
                <a:latin typeface="Calibri"/>
                <a:cs typeface="Calibri"/>
              </a:rPr>
              <a:t>position of vertices  </a:t>
            </a:r>
            <a:r>
              <a:rPr dirty="0" sz="1800" spc="-10">
                <a:latin typeface="Calibri"/>
                <a:cs typeface="Calibri"/>
              </a:rPr>
              <a:t>reflect </a:t>
            </a:r>
            <a:r>
              <a:rPr dirty="0" sz="1800" spc="-5">
                <a:latin typeface="Calibri"/>
                <a:cs typeface="Calibri"/>
              </a:rPr>
              <a:t>their </a:t>
            </a:r>
            <a:r>
              <a:rPr dirty="0" sz="1800" spc="-15">
                <a:latin typeface="Calibri"/>
                <a:cs typeface="Calibri"/>
              </a:rPr>
              <a:t>vertex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numbers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207" y="2279396"/>
            <a:ext cx="256159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The highest </a:t>
            </a:r>
            <a:r>
              <a:rPr dirty="0" sz="1800" spc="-10">
                <a:latin typeface="Calibri"/>
                <a:cs typeface="Calibri"/>
              </a:rPr>
              <a:t>intermediate  </a:t>
            </a:r>
            <a:r>
              <a:rPr dirty="0" sz="1800" spc="-15">
                <a:latin typeface="Calibri"/>
                <a:cs typeface="Calibri"/>
              </a:rPr>
              <a:t>vertex </a:t>
            </a:r>
            <a:r>
              <a:rPr dirty="0" sz="1800" spc="-5">
                <a:latin typeface="Calibri"/>
                <a:cs typeface="Calibri"/>
              </a:rPr>
              <a:t>in the </a:t>
            </a:r>
            <a:r>
              <a:rPr dirty="0" sz="1800" spc="-10">
                <a:latin typeface="Calibri"/>
                <a:cs typeface="Calibri"/>
              </a:rPr>
              <a:t>intervals (</a:t>
            </a:r>
            <a:r>
              <a:rPr dirty="0" sz="1800" spc="-10" i="1">
                <a:latin typeface="Calibri"/>
                <a:cs typeface="Calibri"/>
              </a:rPr>
              <a:t>s</a:t>
            </a:r>
            <a:r>
              <a:rPr dirty="0" baseline="-20833" sz="1800" spc="-15">
                <a:latin typeface="Calibri"/>
                <a:cs typeface="Calibri"/>
              </a:rPr>
              <a:t>i</a:t>
            </a:r>
            <a:r>
              <a:rPr dirty="0" sz="1800" spc="-10" i="1">
                <a:latin typeface="Calibri"/>
                <a:cs typeface="Calibri"/>
              </a:rPr>
              <a:t>s</a:t>
            </a:r>
            <a:r>
              <a:rPr dirty="0" baseline="-20833" sz="1800" spc="-15">
                <a:latin typeface="Calibri"/>
                <a:cs typeface="Calibri"/>
              </a:rPr>
              <a:t>k</a:t>
            </a:r>
            <a:r>
              <a:rPr dirty="0" sz="1800" spc="-10">
                <a:latin typeface="Calibri"/>
                <a:cs typeface="Calibri"/>
              </a:rPr>
              <a:t>),  </a:t>
            </a:r>
            <a:r>
              <a:rPr dirty="0" sz="1800" spc="-5">
                <a:latin typeface="Calibri"/>
                <a:cs typeface="Calibri"/>
              </a:rPr>
              <a:t>(</a:t>
            </a:r>
            <a:r>
              <a:rPr dirty="0" sz="1800" spc="-5" i="1">
                <a:latin typeface="Calibri"/>
                <a:cs typeface="Calibri"/>
              </a:rPr>
              <a:t>s</a:t>
            </a:r>
            <a:r>
              <a:rPr dirty="0" baseline="-20833" sz="1800" spc="-7">
                <a:latin typeface="Calibri"/>
                <a:cs typeface="Calibri"/>
              </a:rPr>
              <a:t>k</a:t>
            </a:r>
            <a:r>
              <a:rPr dirty="0" sz="1800" spc="-5" i="1">
                <a:latin typeface="Calibri"/>
                <a:cs typeface="Calibri"/>
              </a:rPr>
              <a:t>s</a:t>
            </a:r>
            <a:r>
              <a:rPr dirty="0" baseline="-20833" sz="1800" spc="-7">
                <a:latin typeface="Calibri"/>
                <a:cs typeface="Calibri"/>
              </a:rPr>
              <a:t>j</a:t>
            </a:r>
            <a:r>
              <a:rPr dirty="0" sz="1800" spc="-5">
                <a:latin typeface="Calibri"/>
                <a:cs typeface="Calibri"/>
              </a:rPr>
              <a:t>) </a:t>
            </a:r>
            <a:r>
              <a:rPr dirty="0" sz="1800" spc="-10">
                <a:latin typeface="Calibri"/>
                <a:cs typeface="Calibri"/>
              </a:rPr>
              <a:t>are </a:t>
            </a:r>
            <a:r>
              <a:rPr dirty="0" sz="1800" spc="-5">
                <a:latin typeface="Calibri"/>
                <a:cs typeface="Calibri"/>
              </a:rPr>
              <a:t>both less than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s</a:t>
            </a:r>
            <a:r>
              <a:rPr dirty="0" baseline="-20833" sz="1800" spc="-7">
                <a:latin typeface="Calibri"/>
                <a:cs typeface="Calibri"/>
              </a:rPr>
              <a:t>k</a:t>
            </a:r>
            <a:endParaRPr baseline="-20833"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3706" y="5888121"/>
            <a:ext cx="1875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 b="1">
                <a:solidFill>
                  <a:srgbClr val="FF0000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=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 b="1">
                <a:solidFill>
                  <a:srgbClr val="FF0000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 b="1">
                <a:solidFill>
                  <a:srgbClr val="FF0000"/>
                </a:solidFill>
                <a:latin typeface="Symbol"/>
                <a:cs typeface="Symbol"/>
              </a:rPr>
              <a:t>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 b="1">
                <a:solidFill>
                  <a:srgbClr val="FF0000"/>
                </a:solidFill>
                <a:latin typeface="Palatino Linotype"/>
                <a:cs typeface="Palatino Linotype"/>
              </a:rPr>
              <a:t>ik</a:t>
            </a:r>
            <a:r>
              <a:rPr dirty="0" sz="2400" spc="-5" b="1">
                <a:solidFill>
                  <a:srgbClr val="FF0000"/>
                </a:solidFill>
                <a:latin typeface="Symbol"/>
                <a:cs typeface="Symbol"/>
              </a:rPr>
              <a:t>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 b="1">
                <a:solidFill>
                  <a:srgbClr val="FF0000"/>
                </a:solidFill>
                <a:latin typeface="Palatino Linotype"/>
                <a:cs typeface="Palatino Linotype"/>
              </a:rPr>
              <a:t>kj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65" y="1904809"/>
            <a:ext cx="7986395" cy="224472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9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 there is </a:t>
            </a:r>
            <a:r>
              <a:rPr dirty="0" sz="30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no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path from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to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then</a:t>
            </a:r>
            <a:r>
              <a:rPr dirty="0" sz="3000" spc="-2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false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Proof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33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true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then only 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two</a:t>
            </a:r>
            <a:r>
              <a:rPr dirty="0" sz="2400" spc="6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cases:</a:t>
            </a:r>
            <a:endParaRPr sz="2400">
              <a:latin typeface="Palatino Linotype"/>
              <a:cs typeface="Palatino Linotype"/>
            </a:endParaRPr>
          </a:p>
          <a:p>
            <a:pPr lvl="1" marL="832485" indent="-362585">
              <a:lnSpc>
                <a:spcPct val="100000"/>
              </a:lnSpc>
              <a:spcBef>
                <a:spcPts val="310"/>
              </a:spcBef>
              <a:buFont typeface="Courier New"/>
              <a:buChar char="o"/>
              <a:tabLst>
                <a:tab pos="833119" algn="l"/>
              </a:tabLst>
            </a:pP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set by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initialization, then</a:t>
            </a:r>
            <a:r>
              <a:rPr dirty="0" sz="2400" spc="-13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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26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Otherwise,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set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during the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th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execution of</a:t>
            </a:r>
            <a:r>
              <a:rPr dirty="0" sz="2400" spc="-3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6221" y="4263961"/>
            <a:ext cx="1860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277" y="4087177"/>
            <a:ext cx="7727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5410" algn="l"/>
              </a:tabLst>
            </a:pP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=1,2,…)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when</a:t>
            </a:r>
            <a:r>
              <a:rPr dirty="0" sz="2400" spc="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=true,</a:t>
            </a:r>
            <a:r>
              <a:rPr dirty="0" sz="2400" spc="1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r	</a:t>
            </a:r>
            <a:r>
              <a:rPr dirty="0" baseline="24305" sz="2400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=true,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which,</a:t>
            </a: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 recursively,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277" y="4416361"/>
            <a:ext cx="7454265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leading to the conclusion of the existence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-path.  (Note: If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-path exists, there exists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simple</a:t>
            </a:r>
            <a:r>
              <a:rPr dirty="0" sz="2400" spc="8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-path)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0176" y="0"/>
            <a:ext cx="495451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12164" y="699516"/>
            <a:ext cx="345490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93464" y="699516"/>
            <a:ext cx="3736847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51560" marR="5080" indent="857885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  </a:t>
            </a:r>
            <a:r>
              <a:rPr dirty="0" spc="-75"/>
              <a:t>Washall’s</a:t>
            </a:r>
            <a:r>
              <a:rPr dirty="0" spc="-60"/>
              <a:t> </a:t>
            </a:r>
            <a:r>
              <a:rPr dirty="0" spc="-5"/>
              <a:t>Algorithm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124" y="384047"/>
            <a:ext cx="170535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1471" y="384047"/>
            <a:ext cx="1028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74164" y="384047"/>
            <a:ext cx="6074651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3094" y="532767"/>
            <a:ext cx="63563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All-pairs Shortest</a:t>
            </a:r>
            <a:r>
              <a:rPr dirty="0" spc="-40"/>
              <a:t> </a:t>
            </a:r>
            <a:r>
              <a:rPr dirty="0" spc="-5"/>
              <a:t>Path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535940" y="1701541"/>
            <a:ext cx="7949565" cy="37211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Shortest path</a:t>
            </a:r>
            <a:r>
              <a:rPr dirty="0" sz="28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property</a:t>
            </a:r>
            <a:endParaRPr sz="2800">
              <a:latin typeface="Palatino Linotype"/>
              <a:cs typeface="Palatino Linotype"/>
            </a:endParaRPr>
          </a:p>
          <a:p>
            <a:pPr marL="756285" marR="5080" indent="-287020">
              <a:lnSpc>
                <a:spcPct val="100000"/>
              </a:lnSpc>
              <a:spcBef>
                <a:spcPts val="565"/>
              </a:spcBef>
            </a:pPr>
            <a:r>
              <a:rPr dirty="0" sz="2200" spc="-5">
                <a:solidFill>
                  <a:srgbClr val="3E3E3E"/>
                </a:solidFill>
                <a:latin typeface="Courier New"/>
                <a:cs typeface="Courier New"/>
              </a:rPr>
              <a:t>o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If a shortest path from x to z consisting of path P from x</a:t>
            </a:r>
            <a:r>
              <a:rPr dirty="0" sz="2200" spc="-3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to  y </a:t>
            </a:r>
            <a:r>
              <a:rPr dirty="0" sz="2200" spc="-10">
                <a:solidFill>
                  <a:srgbClr val="3E3E3E"/>
                </a:solidFill>
                <a:latin typeface="Palatino Linotype"/>
                <a:cs typeface="Palatino Linotype"/>
              </a:rPr>
              <a:t>followed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by path Q from y to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z.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Then P is a shortest xy- 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path, and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Q, a shortest</a:t>
            </a:r>
            <a:r>
              <a:rPr dirty="0" sz="2200" spc="-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yz-path.</a:t>
            </a:r>
            <a:endParaRPr sz="2200">
              <a:latin typeface="Palatino Linotype"/>
              <a:cs typeface="Palatino Linotype"/>
            </a:endParaRPr>
          </a:p>
          <a:p>
            <a:pPr marL="355600" marR="474980" indent="-3429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regular matrix representing a graph can  easily be transformed into a (minimum)  distance matrix</a:t>
            </a:r>
            <a:r>
              <a:rPr dirty="0" sz="28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endParaRPr sz="2800">
              <a:latin typeface="Palatino Linotype"/>
              <a:cs typeface="Palatino Linotype"/>
            </a:endParaRPr>
          </a:p>
          <a:p>
            <a:pPr marL="1678305" marR="1216025" indent="-267335">
              <a:lnSpc>
                <a:spcPct val="120000"/>
              </a:lnSpc>
              <a:spcBef>
                <a:spcPts val="55"/>
              </a:spcBef>
            </a:pPr>
            <a:r>
              <a:rPr dirty="0" sz="2000" b="1">
                <a:solidFill>
                  <a:srgbClr val="2F5897"/>
                </a:solidFill>
                <a:latin typeface="Palatino Linotype"/>
                <a:cs typeface="Palatino Linotype"/>
              </a:rPr>
              <a:t>(just replacing 1 by edge weight, 0 by</a:t>
            </a:r>
            <a:r>
              <a:rPr dirty="0" sz="2000" spc="-16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000" spc="-20" b="1">
                <a:solidFill>
                  <a:srgbClr val="2F5897"/>
                </a:solidFill>
                <a:latin typeface="Palatino Linotype"/>
                <a:cs typeface="Palatino Linotype"/>
              </a:rPr>
              <a:t>infinity,  </a:t>
            </a:r>
            <a:r>
              <a:rPr dirty="0" sz="2000" b="1">
                <a:solidFill>
                  <a:srgbClr val="2F5897"/>
                </a:solidFill>
                <a:latin typeface="Palatino Linotype"/>
                <a:cs typeface="Palatino Linotype"/>
              </a:rPr>
              <a:t>and setting main diagonal elements as</a:t>
            </a:r>
            <a:r>
              <a:rPr dirty="0" sz="2000" spc="-18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000" spc="5" b="1">
                <a:solidFill>
                  <a:srgbClr val="2F5897"/>
                </a:solidFill>
                <a:latin typeface="Palatino Linotype"/>
                <a:cs typeface="Palatino Linotype"/>
              </a:rPr>
              <a:t>0)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9780" y="0"/>
            <a:ext cx="519683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2432" y="699516"/>
            <a:ext cx="5276088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3402" y="112800"/>
            <a:ext cx="447548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116839">
              <a:lnSpc>
                <a:spcPct val="100600"/>
              </a:lnSpc>
              <a:spcBef>
                <a:spcPts val="65"/>
              </a:spcBef>
              <a:tabLst>
                <a:tab pos="2599690" algn="l"/>
              </a:tabLst>
            </a:pPr>
            <a:r>
              <a:rPr dirty="0" spc="-5"/>
              <a:t>Computing the  </a:t>
            </a:r>
            <a:r>
              <a:rPr dirty="0" spc="-10"/>
              <a:t>D</a:t>
            </a:r>
            <a:r>
              <a:rPr dirty="0" spc="-5"/>
              <a:t>i</a:t>
            </a:r>
            <a:r>
              <a:rPr dirty="0" spc="5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n</a:t>
            </a:r>
            <a:r>
              <a:rPr dirty="0" spc="5"/>
              <a:t>c</a:t>
            </a:r>
            <a:r>
              <a:rPr dirty="0"/>
              <a:t>e	Ma</a:t>
            </a:r>
            <a:r>
              <a:rPr dirty="0" spc="-5"/>
              <a:t>t</a:t>
            </a:r>
            <a:r>
              <a:rPr dirty="0"/>
              <a:t>r</a:t>
            </a:r>
            <a:r>
              <a:rPr dirty="0" spc="-5"/>
              <a:t>i</a:t>
            </a:r>
            <a:r>
              <a:rPr dirty="0"/>
              <a:t>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535940" y="1691409"/>
            <a:ext cx="7967345" cy="33858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42265" marR="5095240" indent="-3422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Basic</a:t>
            </a:r>
            <a:r>
              <a:rPr dirty="0" sz="3000" spc="-4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formula: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33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(0)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[i][j]=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w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endParaRPr baseline="-20833" sz="24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565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[i][j]=min(D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[i][j], 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[i][k]+ 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(k-1)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[k][j])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Basic</a:t>
            </a:r>
            <a:r>
              <a:rPr dirty="0" sz="30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property: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ts val="1105"/>
              </a:lnSpc>
              <a:spcBef>
                <a:spcPts val="359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(k)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[i][j]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endParaRPr baseline="-20833" sz="2400">
              <a:latin typeface="Palatino Linotype"/>
              <a:cs typeface="Palatino Linotype"/>
            </a:endParaRPr>
          </a:p>
          <a:p>
            <a:pPr marL="2234565">
              <a:lnSpc>
                <a:spcPts val="894"/>
              </a:lnSpc>
            </a:pP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1600" spc="-5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1600">
              <a:latin typeface="Palatino Linotype"/>
              <a:cs typeface="Palatino Linotype"/>
            </a:endParaRPr>
          </a:p>
          <a:p>
            <a:pPr marL="698500">
              <a:lnSpc>
                <a:spcPts val="2135"/>
              </a:lnSpc>
              <a:spcBef>
                <a:spcPts val="1145"/>
              </a:spcBef>
              <a:tabLst>
                <a:tab pos="7411084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where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d  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24305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)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the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weight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shortest path</a:t>
            </a:r>
            <a:r>
              <a:rPr dirty="0" sz="2400" spc="-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from</a:t>
            </a:r>
            <a:r>
              <a:rPr dirty="0" sz="2400" spc="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	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</a:t>
            </a:r>
            <a:r>
              <a:rPr dirty="0" sz="2400" spc="-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endParaRPr sz="2400">
              <a:latin typeface="Palatino Linotype"/>
              <a:cs typeface="Palatino Linotype"/>
            </a:endParaRPr>
          </a:p>
          <a:p>
            <a:pPr marL="1771014">
              <a:lnSpc>
                <a:spcPts val="815"/>
              </a:lnSpc>
              <a:tabLst>
                <a:tab pos="7275830" algn="l"/>
                <a:tab pos="7906384" algn="l"/>
              </a:tabLst>
            </a:pP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	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	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endParaRPr sz="1600">
              <a:latin typeface="Palatino Linotype"/>
              <a:cs typeface="Palatino Linotype"/>
            </a:endParaRPr>
          </a:p>
          <a:p>
            <a:pPr marL="756285">
              <a:lnSpc>
                <a:spcPts val="2520"/>
              </a:lnSpc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with highest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numbered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intermediate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</a:t>
            </a:r>
            <a:r>
              <a:rPr dirty="0" sz="2400" spc="5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2" y="384047"/>
            <a:ext cx="170535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7359" y="384047"/>
            <a:ext cx="1028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40052" y="384047"/>
            <a:ext cx="6344411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58950" y="532767"/>
            <a:ext cx="6624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All-Pairs Shortest</a:t>
            </a:r>
            <a:r>
              <a:rPr dirty="0" spc="-55"/>
              <a:t> </a:t>
            </a:r>
            <a:r>
              <a:rPr dirty="0" spc="-5"/>
              <a:t>Paths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07352" y="1862189"/>
            <a:ext cx="6671945" cy="98361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Floyd</a:t>
            </a:r>
            <a:r>
              <a:rPr dirty="0" sz="28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60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54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Only slight changes on </a:t>
            </a:r>
            <a:r>
              <a:rPr dirty="0" sz="2400" spc="-50">
                <a:solidFill>
                  <a:srgbClr val="3E3E3E"/>
                </a:solidFill>
                <a:latin typeface="Palatino Linotype"/>
                <a:cs typeface="Palatino Linotype"/>
              </a:rPr>
              <a:t>Washall’s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52" y="5462969"/>
            <a:ext cx="54463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Routing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table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tracking the</a:t>
            </a:r>
            <a:r>
              <a:rPr dirty="0" sz="2800" spc="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path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975" y="2924555"/>
            <a:ext cx="6408420" cy="2226945"/>
          </a:xfrm>
          <a:prstGeom prst="rect">
            <a:avLst/>
          </a:prstGeom>
          <a:solidFill>
            <a:srgbClr val="2F5897">
              <a:alpha val="10194"/>
            </a:srgbClr>
          </a:solidFill>
        </p:spPr>
        <p:txBody>
          <a:bodyPr wrap="square" lIns="0" tIns="29845" rIns="0" bIns="0" rtlCol="0" vert="horz">
            <a:spAutoFit/>
          </a:bodyPr>
          <a:lstStyle/>
          <a:p>
            <a:pPr marL="319405" marR="531495" indent="-228600">
              <a:lnSpc>
                <a:spcPct val="100000"/>
              </a:lnSpc>
              <a:spcBef>
                <a:spcPts val="235"/>
              </a:spcBef>
            </a:pPr>
            <a:r>
              <a:rPr dirty="0" sz="2000" spc="-25" b="1">
                <a:latin typeface="Calibri"/>
                <a:cs typeface="Calibri"/>
              </a:rPr>
              <a:t>Void </a:t>
            </a:r>
            <a:r>
              <a:rPr dirty="0" sz="2000" spc="-10">
                <a:latin typeface="Calibri"/>
                <a:cs typeface="Calibri"/>
              </a:rPr>
              <a:t>allPairsShortestPaths</a:t>
            </a:r>
            <a:r>
              <a:rPr dirty="0" sz="2000" spc="-10" b="1">
                <a:latin typeface="Calibri"/>
                <a:cs typeface="Calibri"/>
              </a:rPr>
              <a:t>(float </a:t>
            </a:r>
            <a:r>
              <a:rPr dirty="0" sz="2000" spc="-5">
                <a:latin typeface="Calibri"/>
                <a:cs typeface="Calibri"/>
              </a:rPr>
              <a:t>[][] </a:t>
            </a:r>
            <a:r>
              <a:rPr dirty="0" sz="2000" i="1">
                <a:latin typeface="Calibri"/>
                <a:cs typeface="Calibri"/>
              </a:rPr>
              <a:t>W</a:t>
            </a:r>
            <a:r>
              <a:rPr dirty="0" sz="2000">
                <a:latin typeface="Calibri"/>
                <a:cs typeface="Calibri"/>
              </a:rPr>
              <a:t>, </a:t>
            </a:r>
            <a:r>
              <a:rPr dirty="0" sz="2000" spc="-10" b="1">
                <a:latin typeface="Calibri"/>
                <a:cs typeface="Calibri"/>
              </a:rPr>
              <a:t>int </a:t>
            </a:r>
            <a:r>
              <a:rPr dirty="0" sz="2000" i="1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, </a:t>
            </a:r>
            <a:r>
              <a:rPr dirty="0" sz="2000" spc="-10" b="1">
                <a:latin typeface="Calibri"/>
                <a:cs typeface="Calibri"/>
              </a:rPr>
              <a:t>float </a:t>
            </a:r>
            <a:r>
              <a:rPr dirty="0" sz="2000" spc="-5">
                <a:latin typeface="Calibri"/>
                <a:cs typeface="Calibri"/>
              </a:rPr>
              <a:t>[][] </a:t>
            </a:r>
            <a:r>
              <a:rPr dirty="0" sz="2000" i="1">
                <a:latin typeface="Calibri"/>
                <a:cs typeface="Calibri"/>
              </a:rPr>
              <a:t>D</a:t>
            </a:r>
            <a:r>
              <a:rPr dirty="0" sz="2000" b="1">
                <a:latin typeface="Calibri"/>
                <a:cs typeface="Calibri"/>
              </a:rPr>
              <a:t>)  </a:t>
            </a:r>
            <a:r>
              <a:rPr dirty="0" sz="2000" spc="-10" b="1">
                <a:latin typeface="Calibri"/>
                <a:cs typeface="Calibri"/>
              </a:rPr>
              <a:t>int 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, 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k</a:t>
            </a:r>
            <a:r>
              <a:rPr dirty="0" sz="200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Copy </a:t>
            </a:r>
            <a:r>
              <a:rPr dirty="0" sz="2000" i="1">
                <a:latin typeface="Calibri"/>
                <a:cs typeface="Calibri"/>
              </a:rPr>
              <a:t>W </a:t>
            </a:r>
            <a:r>
              <a:rPr dirty="0" sz="2000" spc="-15">
                <a:latin typeface="Calibri"/>
                <a:cs typeface="Calibri"/>
              </a:rPr>
              <a:t>into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25"/>
              </a:spcBef>
            </a:pPr>
            <a:r>
              <a:rPr dirty="0" sz="2000" spc="-15" b="1">
                <a:latin typeface="Calibri"/>
                <a:cs typeface="Calibri"/>
              </a:rPr>
              <a:t>for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i="1">
                <a:latin typeface="Calibri"/>
                <a:cs typeface="Calibri"/>
              </a:rPr>
              <a:t>k</a:t>
            </a:r>
            <a:r>
              <a:rPr dirty="0" sz="2000">
                <a:latin typeface="Calibri"/>
                <a:cs typeface="Calibri"/>
              </a:rPr>
              <a:t>=1; </a:t>
            </a:r>
            <a:r>
              <a:rPr dirty="0" sz="2000" i="1">
                <a:latin typeface="Calibri"/>
                <a:cs typeface="Calibri"/>
              </a:rPr>
              <a:t>k</a:t>
            </a:r>
            <a:r>
              <a:rPr dirty="0" sz="2000">
                <a:latin typeface="Symbol"/>
                <a:cs typeface="Symbol"/>
              </a:rPr>
              <a:t></a:t>
            </a:r>
            <a:r>
              <a:rPr dirty="0" sz="2000" i="1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; </a:t>
            </a:r>
            <a:r>
              <a:rPr dirty="0" sz="2000" i="1">
                <a:latin typeface="Calibri"/>
                <a:cs typeface="Calibri"/>
              </a:rPr>
              <a:t>k</a:t>
            </a:r>
            <a:r>
              <a:rPr dirty="0" sz="2000">
                <a:latin typeface="Calibri"/>
                <a:cs typeface="Calibri"/>
              </a:rPr>
              <a:t>++)</a:t>
            </a:r>
            <a:endParaRPr sz="2000">
              <a:latin typeface="Calibri"/>
              <a:cs typeface="Calibri"/>
            </a:endParaRPr>
          </a:p>
          <a:p>
            <a:pPr marL="548640">
              <a:lnSpc>
                <a:spcPct val="100000"/>
              </a:lnSpc>
            </a:pPr>
            <a:r>
              <a:rPr dirty="0" sz="2000" spc="-15" b="1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=1; </a:t>
            </a:r>
            <a:r>
              <a:rPr dirty="0" sz="2000" i="1">
                <a:latin typeface="Calibri"/>
                <a:cs typeface="Calibri"/>
              </a:rPr>
              <a:t>i</a:t>
            </a:r>
            <a:r>
              <a:rPr dirty="0" sz="2000">
                <a:latin typeface="Symbol"/>
                <a:cs typeface="Symbol"/>
              </a:rPr>
              <a:t></a:t>
            </a:r>
            <a:r>
              <a:rPr dirty="0" sz="2000" i="1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;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++)</a:t>
            </a:r>
            <a:endParaRPr sz="2000">
              <a:latin typeface="Calibri"/>
              <a:cs typeface="Calibri"/>
            </a:endParaRPr>
          </a:p>
          <a:p>
            <a:pPr marL="777240">
              <a:lnSpc>
                <a:spcPts val="2390"/>
              </a:lnSpc>
            </a:pPr>
            <a:r>
              <a:rPr dirty="0" sz="2000" spc="-15" b="1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(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=1; </a:t>
            </a:r>
            <a:r>
              <a:rPr dirty="0" sz="2000" i="1">
                <a:latin typeface="Calibri"/>
                <a:cs typeface="Calibri"/>
              </a:rPr>
              <a:t>j</a:t>
            </a:r>
            <a:r>
              <a:rPr dirty="0" sz="2000">
                <a:latin typeface="Symbol"/>
                <a:cs typeface="Symbol"/>
              </a:rPr>
              <a:t></a:t>
            </a:r>
            <a:r>
              <a:rPr dirty="0" sz="2000" i="1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;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++)</a:t>
            </a:r>
            <a:endParaRPr sz="2000">
              <a:latin typeface="Calibri"/>
              <a:cs typeface="Calibri"/>
            </a:endParaRPr>
          </a:p>
          <a:p>
            <a:pPr marL="1005840">
              <a:lnSpc>
                <a:spcPts val="2390"/>
              </a:lnSpc>
            </a:pPr>
            <a:r>
              <a:rPr dirty="0" sz="2000" spc="-5" i="1">
                <a:latin typeface="Calibri"/>
                <a:cs typeface="Calibri"/>
              </a:rPr>
              <a:t>D</a:t>
            </a:r>
            <a:r>
              <a:rPr dirty="0" sz="2000" spc="-5">
                <a:latin typeface="Calibri"/>
                <a:cs typeface="Calibri"/>
              </a:rPr>
              <a:t>[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][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] </a:t>
            </a:r>
            <a:r>
              <a:rPr dirty="0" sz="2000">
                <a:latin typeface="Calibri"/>
                <a:cs typeface="Calibri"/>
              </a:rPr>
              <a:t>= </a:t>
            </a:r>
            <a:r>
              <a:rPr dirty="0" sz="2000" spc="-5">
                <a:latin typeface="Calibri"/>
                <a:cs typeface="Calibri"/>
              </a:rPr>
              <a:t>min (</a:t>
            </a:r>
            <a:r>
              <a:rPr dirty="0" sz="2000" spc="-5" i="1">
                <a:latin typeface="Calibri"/>
                <a:cs typeface="Calibri"/>
              </a:rPr>
              <a:t>D</a:t>
            </a:r>
            <a:r>
              <a:rPr dirty="0" sz="2000" spc="-5">
                <a:latin typeface="Calibri"/>
                <a:cs typeface="Calibri"/>
              </a:rPr>
              <a:t>[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][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],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D</a:t>
            </a:r>
            <a:r>
              <a:rPr dirty="0" sz="2000" spc="-5">
                <a:latin typeface="Calibri"/>
                <a:cs typeface="Calibri"/>
              </a:rPr>
              <a:t>[</a:t>
            </a:r>
            <a:r>
              <a:rPr dirty="0" sz="2000" spc="-5" i="1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][</a:t>
            </a:r>
            <a:r>
              <a:rPr dirty="0" sz="2000" spc="-5" i="1">
                <a:latin typeface="Calibri"/>
                <a:cs typeface="Calibri"/>
              </a:rPr>
              <a:t>k</a:t>
            </a:r>
            <a:r>
              <a:rPr dirty="0" sz="2000" spc="-5">
                <a:latin typeface="Calibri"/>
                <a:cs typeface="Calibri"/>
              </a:rPr>
              <a:t>]+</a:t>
            </a:r>
            <a:r>
              <a:rPr dirty="0" sz="2000" spc="-5" i="1">
                <a:latin typeface="Calibri"/>
                <a:cs typeface="Calibri"/>
              </a:rPr>
              <a:t>D</a:t>
            </a:r>
            <a:r>
              <a:rPr dirty="0" sz="2000" spc="-5">
                <a:latin typeface="Calibri"/>
                <a:cs typeface="Calibri"/>
              </a:rPr>
              <a:t>[</a:t>
            </a:r>
            <a:r>
              <a:rPr dirty="0" sz="2000" spc="-5" i="1">
                <a:latin typeface="Calibri"/>
                <a:cs typeface="Calibri"/>
              </a:rPr>
              <a:t>k</a:t>
            </a:r>
            <a:r>
              <a:rPr dirty="0" sz="2000" spc="-5">
                <a:latin typeface="Calibri"/>
                <a:cs typeface="Calibri"/>
              </a:rPr>
              <a:t>][</a:t>
            </a:r>
            <a:r>
              <a:rPr dirty="0" sz="2000" spc="-5" i="1">
                <a:latin typeface="Calibri"/>
                <a:cs typeface="Calibri"/>
              </a:rPr>
              <a:t>j</a:t>
            </a:r>
            <a:r>
              <a:rPr dirty="0" sz="2000" spc="-5">
                <a:latin typeface="Calibri"/>
                <a:cs typeface="Calibri"/>
              </a:rPr>
              <a:t>];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6419" y="384047"/>
            <a:ext cx="5468111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7390" y="532767"/>
            <a:ext cx="46678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Negative</a:t>
            </a:r>
            <a:r>
              <a:rPr dirty="0" spc="-55"/>
              <a:t> </a:t>
            </a:r>
            <a:r>
              <a:rPr dirty="0" spc="-65"/>
              <a:t>Weight</a:t>
            </a:r>
          </a:p>
        </p:txBody>
      </p:sp>
      <p:sp>
        <p:nvSpPr>
          <p:cNvPr id="4" name="object 4"/>
          <p:cNvSpPr/>
          <p:nvPr/>
        </p:nvSpPr>
        <p:spPr>
          <a:xfrm>
            <a:off x="583692" y="1755648"/>
            <a:ext cx="1941563" cy="98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6269" y="2017261"/>
            <a:ext cx="1576705" cy="632460"/>
          </a:xfrm>
          <a:custGeom>
            <a:avLst/>
            <a:gdLst/>
            <a:ahLst/>
            <a:cxnLst/>
            <a:rect l="l" t="t" r="r" b="b"/>
            <a:pathLst>
              <a:path w="1576705" h="632460">
                <a:moveTo>
                  <a:pt x="0" y="632117"/>
                </a:moveTo>
                <a:lnTo>
                  <a:pt x="1576463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39936" y="1991730"/>
            <a:ext cx="173355" cy="163830"/>
          </a:xfrm>
          <a:custGeom>
            <a:avLst/>
            <a:gdLst/>
            <a:ahLst/>
            <a:cxnLst/>
            <a:rect l="l" t="t" r="r" b="b"/>
            <a:pathLst>
              <a:path w="173355" h="163830">
                <a:moveTo>
                  <a:pt x="65519" y="163372"/>
                </a:moveTo>
                <a:lnTo>
                  <a:pt x="172796" y="25526"/>
                </a:lnTo>
                <a:lnTo>
                  <a:pt x="0" y="0"/>
                </a:lnTo>
              </a:path>
            </a:pathLst>
          </a:custGeom>
          <a:ln w="50291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184" y="2482595"/>
            <a:ext cx="374903" cy="374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002" y="2530601"/>
            <a:ext cx="239268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7002" y="2530601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119634"/>
                </a:moveTo>
                <a:lnTo>
                  <a:pt x="9400" y="73064"/>
                </a:lnTo>
                <a:lnTo>
                  <a:pt x="35037" y="35037"/>
                </a:lnTo>
                <a:lnTo>
                  <a:pt x="73064" y="9400"/>
                </a:lnTo>
                <a:lnTo>
                  <a:pt x="119634" y="0"/>
                </a:lnTo>
                <a:lnTo>
                  <a:pt x="166203" y="9400"/>
                </a:lnTo>
                <a:lnTo>
                  <a:pt x="204230" y="35037"/>
                </a:lnTo>
                <a:lnTo>
                  <a:pt x="229867" y="73064"/>
                </a:lnTo>
                <a:lnTo>
                  <a:pt x="239268" y="119634"/>
                </a:lnTo>
                <a:lnTo>
                  <a:pt x="229867" y="166203"/>
                </a:lnTo>
                <a:lnTo>
                  <a:pt x="204230" y="204230"/>
                </a:lnTo>
                <a:lnTo>
                  <a:pt x="166203" y="229867"/>
                </a:lnTo>
                <a:lnTo>
                  <a:pt x="119634" y="239268"/>
                </a:lnTo>
                <a:lnTo>
                  <a:pt x="73064" y="229867"/>
                </a:lnTo>
                <a:lnTo>
                  <a:pt x="35037" y="204230"/>
                </a:lnTo>
                <a:lnTo>
                  <a:pt x="9400" y="166203"/>
                </a:lnTo>
                <a:lnTo>
                  <a:pt x="0" y="119634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91511" y="1831848"/>
            <a:ext cx="376427" cy="374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59329" y="1879854"/>
            <a:ext cx="240792" cy="239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59329" y="1879854"/>
            <a:ext cx="241300" cy="239395"/>
          </a:xfrm>
          <a:custGeom>
            <a:avLst/>
            <a:gdLst/>
            <a:ahLst/>
            <a:cxnLst/>
            <a:rect l="l" t="t" r="r" b="b"/>
            <a:pathLst>
              <a:path w="241300" h="239394">
                <a:moveTo>
                  <a:pt x="0" y="119634"/>
                </a:moveTo>
                <a:lnTo>
                  <a:pt x="9460" y="73064"/>
                </a:lnTo>
                <a:lnTo>
                  <a:pt x="35261" y="35037"/>
                </a:lnTo>
                <a:lnTo>
                  <a:pt x="73530" y="9400"/>
                </a:lnTo>
                <a:lnTo>
                  <a:pt x="120396" y="0"/>
                </a:lnTo>
                <a:lnTo>
                  <a:pt x="167261" y="9400"/>
                </a:lnTo>
                <a:lnTo>
                  <a:pt x="205530" y="35037"/>
                </a:lnTo>
                <a:lnTo>
                  <a:pt x="231331" y="73064"/>
                </a:lnTo>
                <a:lnTo>
                  <a:pt x="240792" y="119634"/>
                </a:lnTo>
                <a:lnTo>
                  <a:pt x="231331" y="166203"/>
                </a:lnTo>
                <a:lnTo>
                  <a:pt x="205530" y="204230"/>
                </a:lnTo>
                <a:lnTo>
                  <a:pt x="167261" y="229867"/>
                </a:lnTo>
                <a:lnTo>
                  <a:pt x="120396" y="239268"/>
                </a:lnTo>
                <a:lnTo>
                  <a:pt x="73530" y="229867"/>
                </a:lnTo>
                <a:lnTo>
                  <a:pt x="35261" y="204230"/>
                </a:lnTo>
                <a:lnTo>
                  <a:pt x="9460" y="166203"/>
                </a:lnTo>
                <a:lnTo>
                  <a:pt x="0" y="119634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94403" y="2519172"/>
            <a:ext cx="376427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62221" y="2567177"/>
            <a:ext cx="240791" cy="239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62221" y="2567179"/>
            <a:ext cx="241300" cy="239395"/>
          </a:xfrm>
          <a:custGeom>
            <a:avLst/>
            <a:gdLst/>
            <a:ahLst/>
            <a:cxnLst/>
            <a:rect l="l" t="t" r="r" b="b"/>
            <a:pathLst>
              <a:path w="241300" h="239394">
                <a:moveTo>
                  <a:pt x="0" y="119634"/>
                </a:moveTo>
                <a:lnTo>
                  <a:pt x="9460" y="73064"/>
                </a:lnTo>
                <a:lnTo>
                  <a:pt x="35261" y="35037"/>
                </a:lnTo>
                <a:lnTo>
                  <a:pt x="73530" y="9400"/>
                </a:lnTo>
                <a:lnTo>
                  <a:pt x="120396" y="0"/>
                </a:lnTo>
                <a:lnTo>
                  <a:pt x="167261" y="9400"/>
                </a:lnTo>
                <a:lnTo>
                  <a:pt x="205530" y="35037"/>
                </a:lnTo>
                <a:lnTo>
                  <a:pt x="231331" y="73064"/>
                </a:lnTo>
                <a:lnTo>
                  <a:pt x="240792" y="119634"/>
                </a:lnTo>
                <a:lnTo>
                  <a:pt x="231331" y="166203"/>
                </a:lnTo>
                <a:lnTo>
                  <a:pt x="205530" y="204230"/>
                </a:lnTo>
                <a:lnTo>
                  <a:pt x="167261" y="229867"/>
                </a:lnTo>
                <a:lnTo>
                  <a:pt x="120396" y="239268"/>
                </a:lnTo>
                <a:lnTo>
                  <a:pt x="73530" y="229867"/>
                </a:lnTo>
                <a:lnTo>
                  <a:pt x="35261" y="204230"/>
                </a:lnTo>
                <a:lnTo>
                  <a:pt x="9460" y="166203"/>
                </a:lnTo>
                <a:lnTo>
                  <a:pt x="0" y="119634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91511" y="3258311"/>
            <a:ext cx="376427" cy="376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59329" y="3306317"/>
            <a:ext cx="240792" cy="240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59329" y="3306317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120396"/>
                </a:moveTo>
                <a:lnTo>
                  <a:pt x="9460" y="73530"/>
                </a:lnTo>
                <a:lnTo>
                  <a:pt x="35261" y="35261"/>
                </a:lnTo>
                <a:lnTo>
                  <a:pt x="73530" y="9460"/>
                </a:lnTo>
                <a:lnTo>
                  <a:pt x="120396" y="0"/>
                </a:lnTo>
                <a:lnTo>
                  <a:pt x="167261" y="9460"/>
                </a:lnTo>
                <a:lnTo>
                  <a:pt x="205530" y="35261"/>
                </a:lnTo>
                <a:lnTo>
                  <a:pt x="231331" y="73530"/>
                </a:lnTo>
                <a:lnTo>
                  <a:pt x="240792" y="120396"/>
                </a:lnTo>
                <a:lnTo>
                  <a:pt x="231331" y="167261"/>
                </a:lnTo>
                <a:lnTo>
                  <a:pt x="205530" y="205530"/>
                </a:lnTo>
                <a:lnTo>
                  <a:pt x="167261" y="231331"/>
                </a:lnTo>
                <a:lnTo>
                  <a:pt x="120396" y="240792"/>
                </a:lnTo>
                <a:lnTo>
                  <a:pt x="73530" y="231331"/>
                </a:lnTo>
                <a:lnTo>
                  <a:pt x="35261" y="205530"/>
                </a:lnTo>
                <a:lnTo>
                  <a:pt x="9460" y="167261"/>
                </a:lnTo>
                <a:lnTo>
                  <a:pt x="0" y="120396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47544" y="1955291"/>
            <a:ext cx="1882140" cy="1021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00122" y="1998726"/>
            <a:ext cx="1517015" cy="668020"/>
          </a:xfrm>
          <a:custGeom>
            <a:avLst/>
            <a:gdLst/>
            <a:ahLst/>
            <a:cxnLst/>
            <a:rect l="l" t="t" r="r" b="b"/>
            <a:pathLst>
              <a:path w="1517014" h="668019">
                <a:moveTo>
                  <a:pt x="0" y="0"/>
                </a:moveTo>
                <a:lnTo>
                  <a:pt x="1517002" y="66774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43583" y="2525124"/>
            <a:ext cx="173990" cy="161290"/>
          </a:xfrm>
          <a:custGeom>
            <a:avLst/>
            <a:gdLst/>
            <a:ahLst/>
            <a:cxnLst/>
            <a:rect l="l" t="t" r="r" b="b"/>
            <a:pathLst>
              <a:path w="173989" h="161289">
                <a:moveTo>
                  <a:pt x="70916" y="0"/>
                </a:moveTo>
                <a:lnTo>
                  <a:pt x="173545" y="141338"/>
                </a:lnTo>
                <a:lnTo>
                  <a:pt x="0" y="161099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168" y="2607563"/>
            <a:ext cx="1943099" cy="11079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6269" y="2649473"/>
            <a:ext cx="1577975" cy="755650"/>
          </a:xfrm>
          <a:custGeom>
            <a:avLst/>
            <a:gdLst/>
            <a:ahLst/>
            <a:cxnLst/>
            <a:rect l="l" t="t" r="r" b="b"/>
            <a:pathLst>
              <a:path w="1577975" h="755650">
                <a:moveTo>
                  <a:pt x="0" y="0"/>
                </a:moveTo>
                <a:lnTo>
                  <a:pt x="1577759" y="755027"/>
                </a:lnTo>
              </a:path>
            </a:pathLst>
          </a:custGeom>
          <a:ln w="50291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39950" y="3259980"/>
            <a:ext cx="174625" cy="159385"/>
          </a:xfrm>
          <a:custGeom>
            <a:avLst/>
            <a:gdLst/>
            <a:ahLst/>
            <a:cxnLst/>
            <a:rect l="l" t="t" r="r" b="b"/>
            <a:pathLst>
              <a:path w="174625" h="159385">
                <a:moveTo>
                  <a:pt x="75984" y="0"/>
                </a:moveTo>
                <a:lnTo>
                  <a:pt x="174078" y="144526"/>
                </a:lnTo>
                <a:lnTo>
                  <a:pt x="0" y="158775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46019" y="2444495"/>
            <a:ext cx="1883663" cy="10713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00122" y="2708865"/>
            <a:ext cx="1517650" cy="718185"/>
          </a:xfrm>
          <a:custGeom>
            <a:avLst/>
            <a:gdLst/>
            <a:ahLst/>
            <a:cxnLst/>
            <a:rect l="l" t="t" r="r" b="b"/>
            <a:pathLst>
              <a:path w="1517650" h="718185">
                <a:moveTo>
                  <a:pt x="0" y="718083"/>
                </a:moveTo>
                <a:lnTo>
                  <a:pt x="1517573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43663" y="2693856"/>
            <a:ext cx="174625" cy="159385"/>
          </a:xfrm>
          <a:custGeom>
            <a:avLst/>
            <a:gdLst/>
            <a:ahLst/>
            <a:cxnLst/>
            <a:rect l="l" t="t" r="r" b="b"/>
            <a:pathLst>
              <a:path w="174625" h="159385">
                <a:moveTo>
                  <a:pt x="75298" y="159105"/>
                </a:moveTo>
                <a:lnTo>
                  <a:pt x="174028" y="15011"/>
                </a:lnTo>
                <a:lnTo>
                  <a:pt x="0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331935" y="1894844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79219" y="1968143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4753" y="3275296"/>
            <a:ext cx="2851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38687" y="3228721"/>
            <a:ext cx="2324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93691" y="3913631"/>
            <a:ext cx="2263139" cy="1114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46270" y="4175274"/>
            <a:ext cx="1898014" cy="763270"/>
          </a:xfrm>
          <a:custGeom>
            <a:avLst/>
            <a:gdLst/>
            <a:ahLst/>
            <a:cxnLst/>
            <a:rect l="l" t="t" r="r" b="b"/>
            <a:pathLst>
              <a:path w="1898014" h="763270">
                <a:moveTo>
                  <a:pt x="0" y="762723"/>
                </a:moveTo>
                <a:lnTo>
                  <a:pt x="1898014" y="0"/>
                </a:lnTo>
              </a:path>
            </a:pathLst>
          </a:custGeom>
          <a:ln w="50291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71469" y="4149881"/>
            <a:ext cx="173355" cy="163830"/>
          </a:xfrm>
          <a:custGeom>
            <a:avLst/>
            <a:gdLst/>
            <a:ahLst/>
            <a:cxnLst/>
            <a:rect l="l" t="t" r="r" b="b"/>
            <a:pathLst>
              <a:path w="173354" h="163829">
                <a:moveTo>
                  <a:pt x="65646" y="163322"/>
                </a:moveTo>
                <a:lnTo>
                  <a:pt x="172821" y="25400"/>
                </a:lnTo>
                <a:lnTo>
                  <a:pt x="0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90415" y="4745735"/>
            <a:ext cx="423659" cy="423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58234" y="479374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7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5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7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58234" y="479374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7"/>
                </a:moveTo>
                <a:lnTo>
                  <a:pt x="7342" y="98496"/>
                </a:lnTo>
                <a:lnTo>
                  <a:pt x="27786" y="58962"/>
                </a:lnTo>
                <a:lnTo>
                  <a:pt x="58962" y="27786"/>
                </a:lnTo>
                <a:lnTo>
                  <a:pt x="98496" y="7342"/>
                </a:lnTo>
                <a:lnTo>
                  <a:pt x="144018" y="0"/>
                </a:lnTo>
                <a:lnTo>
                  <a:pt x="189539" y="7342"/>
                </a:lnTo>
                <a:lnTo>
                  <a:pt x="229073" y="27786"/>
                </a:lnTo>
                <a:lnTo>
                  <a:pt x="260249" y="58962"/>
                </a:lnTo>
                <a:lnTo>
                  <a:pt x="280693" y="98496"/>
                </a:lnTo>
                <a:lnTo>
                  <a:pt x="288036" y="144017"/>
                </a:lnTo>
                <a:lnTo>
                  <a:pt x="280693" y="189539"/>
                </a:lnTo>
                <a:lnTo>
                  <a:pt x="260249" y="229073"/>
                </a:lnTo>
                <a:lnTo>
                  <a:pt x="229073" y="260249"/>
                </a:lnTo>
                <a:lnTo>
                  <a:pt x="189539" y="280693"/>
                </a:lnTo>
                <a:lnTo>
                  <a:pt x="144018" y="288035"/>
                </a:lnTo>
                <a:lnTo>
                  <a:pt x="98496" y="280693"/>
                </a:lnTo>
                <a:lnTo>
                  <a:pt x="58962" y="260249"/>
                </a:lnTo>
                <a:lnTo>
                  <a:pt x="27786" y="229073"/>
                </a:lnTo>
                <a:lnTo>
                  <a:pt x="7342" y="189539"/>
                </a:lnTo>
                <a:lnTo>
                  <a:pt x="0" y="144017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23076" y="3963923"/>
            <a:ext cx="423671" cy="423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90894" y="401192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8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6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8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90894" y="401192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496"/>
                </a:lnTo>
                <a:lnTo>
                  <a:pt x="27786" y="58962"/>
                </a:lnTo>
                <a:lnTo>
                  <a:pt x="58962" y="27786"/>
                </a:lnTo>
                <a:lnTo>
                  <a:pt x="98496" y="7342"/>
                </a:lnTo>
                <a:lnTo>
                  <a:pt x="144018" y="0"/>
                </a:lnTo>
                <a:lnTo>
                  <a:pt x="189539" y="7342"/>
                </a:lnTo>
                <a:lnTo>
                  <a:pt x="229073" y="27786"/>
                </a:lnTo>
                <a:lnTo>
                  <a:pt x="260249" y="58962"/>
                </a:lnTo>
                <a:lnTo>
                  <a:pt x="280693" y="98496"/>
                </a:lnTo>
                <a:lnTo>
                  <a:pt x="288036" y="144018"/>
                </a:lnTo>
                <a:lnTo>
                  <a:pt x="280693" y="189539"/>
                </a:lnTo>
                <a:lnTo>
                  <a:pt x="260249" y="229073"/>
                </a:lnTo>
                <a:lnTo>
                  <a:pt x="229073" y="260249"/>
                </a:lnTo>
                <a:lnTo>
                  <a:pt x="189539" y="280693"/>
                </a:lnTo>
                <a:lnTo>
                  <a:pt x="144018" y="288036"/>
                </a:lnTo>
                <a:lnTo>
                  <a:pt x="98496" y="280693"/>
                </a:lnTo>
                <a:lnTo>
                  <a:pt x="58962" y="260249"/>
                </a:lnTo>
                <a:lnTo>
                  <a:pt x="27786" y="229073"/>
                </a:lnTo>
                <a:lnTo>
                  <a:pt x="7342" y="189539"/>
                </a:lnTo>
                <a:lnTo>
                  <a:pt x="0" y="144018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84107" y="4789944"/>
            <a:ext cx="423659" cy="423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51926" y="48379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8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6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8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51926" y="48379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496"/>
                </a:lnTo>
                <a:lnTo>
                  <a:pt x="27786" y="58962"/>
                </a:lnTo>
                <a:lnTo>
                  <a:pt x="58962" y="27786"/>
                </a:lnTo>
                <a:lnTo>
                  <a:pt x="98496" y="7342"/>
                </a:lnTo>
                <a:lnTo>
                  <a:pt x="144018" y="0"/>
                </a:lnTo>
                <a:lnTo>
                  <a:pt x="189539" y="7342"/>
                </a:lnTo>
                <a:lnTo>
                  <a:pt x="229073" y="27786"/>
                </a:lnTo>
                <a:lnTo>
                  <a:pt x="260249" y="58962"/>
                </a:lnTo>
                <a:lnTo>
                  <a:pt x="280693" y="98496"/>
                </a:lnTo>
                <a:lnTo>
                  <a:pt x="288036" y="144018"/>
                </a:lnTo>
                <a:lnTo>
                  <a:pt x="280693" y="189539"/>
                </a:lnTo>
                <a:lnTo>
                  <a:pt x="260249" y="229073"/>
                </a:lnTo>
                <a:lnTo>
                  <a:pt x="229073" y="260249"/>
                </a:lnTo>
                <a:lnTo>
                  <a:pt x="189539" y="280693"/>
                </a:lnTo>
                <a:lnTo>
                  <a:pt x="144018" y="288036"/>
                </a:lnTo>
                <a:lnTo>
                  <a:pt x="98496" y="280693"/>
                </a:lnTo>
                <a:lnTo>
                  <a:pt x="58962" y="260249"/>
                </a:lnTo>
                <a:lnTo>
                  <a:pt x="27786" y="229073"/>
                </a:lnTo>
                <a:lnTo>
                  <a:pt x="7342" y="189539"/>
                </a:lnTo>
                <a:lnTo>
                  <a:pt x="0" y="144018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23076" y="5678423"/>
            <a:ext cx="423671" cy="423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90894" y="572642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8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6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8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90894" y="572642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8"/>
                </a:moveTo>
                <a:lnTo>
                  <a:pt x="7342" y="98496"/>
                </a:lnTo>
                <a:lnTo>
                  <a:pt x="27786" y="58962"/>
                </a:lnTo>
                <a:lnTo>
                  <a:pt x="58962" y="27786"/>
                </a:lnTo>
                <a:lnTo>
                  <a:pt x="98496" y="7342"/>
                </a:lnTo>
                <a:lnTo>
                  <a:pt x="144018" y="0"/>
                </a:lnTo>
                <a:lnTo>
                  <a:pt x="189539" y="7342"/>
                </a:lnTo>
                <a:lnTo>
                  <a:pt x="229073" y="27786"/>
                </a:lnTo>
                <a:lnTo>
                  <a:pt x="260249" y="58962"/>
                </a:lnTo>
                <a:lnTo>
                  <a:pt x="280693" y="98496"/>
                </a:lnTo>
                <a:lnTo>
                  <a:pt x="288036" y="144018"/>
                </a:lnTo>
                <a:lnTo>
                  <a:pt x="280693" y="189539"/>
                </a:lnTo>
                <a:lnTo>
                  <a:pt x="260249" y="229073"/>
                </a:lnTo>
                <a:lnTo>
                  <a:pt x="229073" y="260249"/>
                </a:lnTo>
                <a:lnTo>
                  <a:pt x="189539" y="280693"/>
                </a:lnTo>
                <a:lnTo>
                  <a:pt x="144018" y="288036"/>
                </a:lnTo>
                <a:lnTo>
                  <a:pt x="98496" y="280693"/>
                </a:lnTo>
                <a:lnTo>
                  <a:pt x="58962" y="260249"/>
                </a:lnTo>
                <a:lnTo>
                  <a:pt x="27786" y="229073"/>
                </a:lnTo>
                <a:lnTo>
                  <a:pt x="7342" y="189539"/>
                </a:lnTo>
                <a:lnTo>
                  <a:pt x="0" y="144018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626352" y="4113288"/>
            <a:ext cx="2191511" cy="1159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78930" y="4156709"/>
            <a:ext cx="1826895" cy="805815"/>
          </a:xfrm>
          <a:custGeom>
            <a:avLst/>
            <a:gdLst/>
            <a:ahLst/>
            <a:cxnLst/>
            <a:rect l="l" t="t" r="r" b="b"/>
            <a:pathLst>
              <a:path w="1826895" h="805814">
                <a:moveTo>
                  <a:pt x="0" y="0"/>
                </a:moveTo>
                <a:lnTo>
                  <a:pt x="1826653" y="805802"/>
                </a:lnTo>
              </a:path>
            </a:pathLst>
          </a:custGeom>
          <a:ln w="50291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32015" y="4821081"/>
            <a:ext cx="173990" cy="161290"/>
          </a:xfrm>
          <a:custGeom>
            <a:avLst/>
            <a:gdLst/>
            <a:ahLst/>
            <a:cxnLst/>
            <a:rect l="l" t="t" r="r" b="b"/>
            <a:pathLst>
              <a:path w="173990" h="161289">
                <a:moveTo>
                  <a:pt x="71056" y="0"/>
                </a:moveTo>
                <a:lnTo>
                  <a:pt x="173570" y="141427"/>
                </a:lnTo>
                <a:lnTo>
                  <a:pt x="0" y="161048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78807" y="4693919"/>
            <a:ext cx="2279903" cy="1266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91163" y="4958528"/>
            <a:ext cx="1899920" cy="911225"/>
          </a:xfrm>
          <a:custGeom>
            <a:avLst/>
            <a:gdLst/>
            <a:ahLst/>
            <a:cxnLst/>
            <a:rect l="l" t="t" r="r" b="b"/>
            <a:pathLst>
              <a:path w="1899920" h="911225">
                <a:moveTo>
                  <a:pt x="0" y="0"/>
                </a:moveTo>
                <a:lnTo>
                  <a:pt x="1899323" y="910894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91159" y="4944409"/>
            <a:ext cx="174625" cy="158750"/>
          </a:xfrm>
          <a:custGeom>
            <a:avLst/>
            <a:gdLst/>
            <a:ahLst/>
            <a:cxnLst/>
            <a:rect l="l" t="t" r="r" b="b"/>
            <a:pathLst>
              <a:path w="174625" h="158750">
                <a:moveTo>
                  <a:pt x="97993" y="158711"/>
                </a:moveTo>
                <a:lnTo>
                  <a:pt x="0" y="14122"/>
                </a:lnTo>
                <a:lnTo>
                  <a:pt x="174104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11467" y="4937759"/>
            <a:ext cx="2206751" cy="12222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23917" y="4982711"/>
            <a:ext cx="1827530" cy="866775"/>
          </a:xfrm>
          <a:custGeom>
            <a:avLst/>
            <a:gdLst/>
            <a:ahLst/>
            <a:cxnLst/>
            <a:rect l="l" t="t" r="r" b="b"/>
            <a:pathLst>
              <a:path w="1827529" h="866775">
                <a:moveTo>
                  <a:pt x="0" y="866495"/>
                </a:moveTo>
                <a:lnTo>
                  <a:pt x="1827225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23923" y="5705044"/>
            <a:ext cx="174625" cy="159385"/>
          </a:xfrm>
          <a:custGeom>
            <a:avLst/>
            <a:gdLst/>
            <a:ahLst/>
            <a:cxnLst/>
            <a:rect l="l" t="t" r="r" b="b"/>
            <a:pathLst>
              <a:path w="174625" h="159385">
                <a:moveTo>
                  <a:pt x="98615" y="0"/>
                </a:moveTo>
                <a:lnTo>
                  <a:pt x="0" y="144170"/>
                </a:lnTo>
                <a:lnTo>
                  <a:pt x="174028" y="159054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5264303" y="4027694"/>
            <a:ext cx="154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37124" y="4115754"/>
            <a:ext cx="154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28883" y="5685559"/>
            <a:ext cx="154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68684" y="5629568"/>
            <a:ext cx="232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79820" y="2237232"/>
            <a:ext cx="2583178" cy="1652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05728" y="2404872"/>
            <a:ext cx="134353" cy="8397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47638" y="2285240"/>
            <a:ext cx="2447925" cy="1516380"/>
          </a:xfrm>
          <a:custGeom>
            <a:avLst/>
            <a:gdLst/>
            <a:ahLst/>
            <a:cxnLst/>
            <a:rect l="l" t="t" r="r" b="b"/>
            <a:pathLst>
              <a:path w="2447925" h="1516379">
                <a:moveTo>
                  <a:pt x="1019810" y="975360"/>
                </a:moveTo>
                <a:lnTo>
                  <a:pt x="407923" y="975360"/>
                </a:lnTo>
                <a:lnTo>
                  <a:pt x="646976" y="1516354"/>
                </a:lnTo>
                <a:lnTo>
                  <a:pt x="1019810" y="975360"/>
                </a:lnTo>
                <a:close/>
              </a:path>
              <a:path w="2447925" h="1516379">
                <a:moveTo>
                  <a:pt x="2284984" y="0"/>
                </a:moveTo>
                <a:lnTo>
                  <a:pt x="162560" y="0"/>
                </a:lnTo>
                <a:lnTo>
                  <a:pt x="119346" y="5807"/>
                </a:lnTo>
                <a:lnTo>
                  <a:pt x="80514" y="22194"/>
                </a:lnTo>
                <a:lnTo>
                  <a:pt x="47613" y="47613"/>
                </a:lnTo>
                <a:lnTo>
                  <a:pt x="22194" y="80514"/>
                </a:lnTo>
                <a:lnTo>
                  <a:pt x="5807" y="119346"/>
                </a:lnTo>
                <a:lnTo>
                  <a:pt x="0" y="162560"/>
                </a:lnTo>
                <a:lnTo>
                  <a:pt x="0" y="812800"/>
                </a:lnTo>
                <a:lnTo>
                  <a:pt x="5807" y="856013"/>
                </a:lnTo>
                <a:lnTo>
                  <a:pt x="22194" y="894845"/>
                </a:lnTo>
                <a:lnTo>
                  <a:pt x="47613" y="927746"/>
                </a:lnTo>
                <a:lnTo>
                  <a:pt x="80514" y="953165"/>
                </a:lnTo>
                <a:lnTo>
                  <a:pt x="119346" y="969552"/>
                </a:lnTo>
                <a:lnTo>
                  <a:pt x="162560" y="975360"/>
                </a:lnTo>
                <a:lnTo>
                  <a:pt x="2284984" y="975360"/>
                </a:lnTo>
                <a:lnTo>
                  <a:pt x="2328197" y="969552"/>
                </a:lnTo>
                <a:lnTo>
                  <a:pt x="2367029" y="953165"/>
                </a:lnTo>
                <a:lnTo>
                  <a:pt x="2399930" y="927746"/>
                </a:lnTo>
                <a:lnTo>
                  <a:pt x="2425349" y="894845"/>
                </a:lnTo>
                <a:lnTo>
                  <a:pt x="2441736" y="856013"/>
                </a:lnTo>
                <a:lnTo>
                  <a:pt x="2447544" y="812800"/>
                </a:lnTo>
                <a:lnTo>
                  <a:pt x="2447544" y="162560"/>
                </a:lnTo>
                <a:lnTo>
                  <a:pt x="2441736" y="119346"/>
                </a:lnTo>
                <a:lnTo>
                  <a:pt x="2425349" y="80514"/>
                </a:lnTo>
                <a:lnTo>
                  <a:pt x="2399930" y="47613"/>
                </a:lnTo>
                <a:lnTo>
                  <a:pt x="2367029" y="22194"/>
                </a:lnTo>
                <a:lnTo>
                  <a:pt x="2328197" y="5807"/>
                </a:lnTo>
                <a:lnTo>
                  <a:pt x="2284984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247638" y="2285240"/>
            <a:ext cx="2447925" cy="1516380"/>
          </a:xfrm>
          <a:custGeom>
            <a:avLst/>
            <a:gdLst/>
            <a:ahLst/>
            <a:cxnLst/>
            <a:rect l="l" t="t" r="r" b="b"/>
            <a:pathLst>
              <a:path w="2447925" h="1516379">
                <a:moveTo>
                  <a:pt x="0" y="162560"/>
                </a:moveTo>
                <a:lnTo>
                  <a:pt x="5807" y="119346"/>
                </a:lnTo>
                <a:lnTo>
                  <a:pt x="22194" y="80514"/>
                </a:lnTo>
                <a:lnTo>
                  <a:pt x="47613" y="47613"/>
                </a:lnTo>
                <a:lnTo>
                  <a:pt x="80514" y="22194"/>
                </a:lnTo>
                <a:lnTo>
                  <a:pt x="119346" y="5807"/>
                </a:lnTo>
                <a:lnTo>
                  <a:pt x="162560" y="0"/>
                </a:lnTo>
                <a:lnTo>
                  <a:pt x="407923" y="0"/>
                </a:lnTo>
                <a:lnTo>
                  <a:pt x="1019810" y="0"/>
                </a:lnTo>
                <a:lnTo>
                  <a:pt x="2284984" y="0"/>
                </a:lnTo>
                <a:lnTo>
                  <a:pt x="2328197" y="5807"/>
                </a:lnTo>
                <a:lnTo>
                  <a:pt x="2367029" y="22194"/>
                </a:lnTo>
                <a:lnTo>
                  <a:pt x="2399930" y="47613"/>
                </a:lnTo>
                <a:lnTo>
                  <a:pt x="2425349" y="80514"/>
                </a:lnTo>
                <a:lnTo>
                  <a:pt x="2441736" y="119346"/>
                </a:lnTo>
                <a:lnTo>
                  <a:pt x="2447544" y="162560"/>
                </a:lnTo>
                <a:lnTo>
                  <a:pt x="2447544" y="568960"/>
                </a:lnTo>
                <a:lnTo>
                  <a:pt x="2447544" y="812800"/>
                </a:lnTo>
                <a:lnTo>
                  <a:pt x="2441736" y="856013"/>
                </a:lnTo>
                <a:lnTo>
                  <a:pt x="2425349" y="894845"/>
                </a:lnTo>
                <a:lnTo>
                  <a:pt x="2399930" y="927746"/>
                </a:lnTo>
                <a:lnTo>
                  <a:pt x="2367029" y="953165"/>
                </a:lnTo>
                <a:lnTo>
                  <a:pt x="2328197" y="969552"/>
                </a:lnTo>
                <a:lnTo>
                  <a:pt x="2284984" y="975360"/>
                </a:lnTo>
                <a:lnTo>
                  <a:pt x="1019810" y="975360"/>
                </a:lnTo>
                <a:lnTo>
                  <a:pt x="646976" y="1516354"/>
                </a:lnTo>
                <a:lnTo>
                  <a:pt x="407923" y="975360"/>
                </a:lnTo>
                <a:lnTo>
                  <a:pt x="162560" y="975360"/>
                </a:lnTo>
                <a:lnTo>
                  <a:pt x="119346" y="969552"/>
                </a:lnTo>
                <a:lnTo>
                  <a:pt x="80514" y="953165"/>
                </a:lnTo>
                <a:lnTo>
                  <a:pt x="47613" y="927746"/>
                </a:lnTo>
                <a:lnTo>
                  <a:pt x="22194" y="894845"/>
                </a:lnTo>
                <a:lnTo>
                  <a:pt x="5807" y="856013"/>
                </a:lnTo>
                <a:lnTo>
                  <a:pt x="0" y="812800"/>
                </a:lnTo>
                <a:lnTo>
                  <a:pt x="0" y="568960"/>
                </a:lnTo>
                <a:lnTo>
                  <a:pt x="0" y="162560"/>
                </a:lnTo>
                <a:close/>
              </a:path>
            </a:pathLst>
          </a:custGeom>
          <a:ln w="502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372473" y="2469820"/>
            <a:ext cx="201231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“shortest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path” is not  well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01168" y="4770120"/>
            <a:ext cx="4296155" cy="13075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49258" y="4796891"/>
            <a:ext cx="3465802" cy="12136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83189" y="5332729"/>
            <a:ext cx="67386" cy="673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37215" y="5301919"/>
            <a:ext cx="134785" cy="1347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823868" y="5272023"/>
            <a:ext cx="202183" cy="2021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49261" y="4796916"/>
            <a:ext cx="3465829" cy="1214120"/>
          </a:xfrm>
          <a:custGeom>
            <a:avLst/>
            <a:gdLst/>
            <a:ahLst/>
            <a:cxnLst/>
            <a:rect l="l" t="t" r="r" b="b"/>
            <a:pathLst>
              <a:path w="3465829" h="1214120">
                <a:moveTo>
                  <a:pt x="314787" y="399589"/>
                </a:moveTo>
                <a:lnTo>
                  <a:pt x="309886" y="369533"/>
                </a:lnTo>
                <a:lnTo>
                  <a:pt x="312223" y="340038"/>
                </a:lnTo>
                <a:lnTo>
                  <a:pt x="321448" y="311320"/>
                </a:lnTo>
                <a:lnTo>
                  <a:pt x="359175" y="257090"/>
                </a:lnTo>
                <a:lnTo>
                  <a:pt x="420286" y="208585"/>
                </a:lnTo>
                <a:lnTo>
                  <a:pt x="458741" y="187025"/>
                </a:lnTo>
                <a:lnTo>
                  <a:pt x="501999" y="167551"/>
                </a:lnTo>
                <a:lnTo>
                  <a:pt x="549712" y="150380"/>
                </a:lnTo>
                <a:lnTo>
                  <a:pt x="601532" y="135730"/>
                </a:lnTo>
                <a:lnTo>
                  <a:pt x="657112" y="123820"/>
                </a:lnTo>
                <a:lnTo>
                  <a:pt x="716104" y="114867"/>
                </a:lnTo>
                <a:lnTo>
                  <a:pt x="778159" y="109089"/>
                </a:lnTo>
                <a:lnTo>
                  <a:pt x="829661" y="106940"/>
                </a:lnTo>
                <a:lnTo>
                  <a:pt x="881068" y="107136"/>
                </a:lnTo>
                <a:lnTo>
                  <a:pt x="932040" y="109644"/>
                </a:lnTo>
                <a:lnTo>
                  <a:pt x="982233" y="114431"/>
                </a:lnTo>
                <a:lnTo>
                  <a:pt x="1031307" y="121465"/>
                </a:lnTo>
                <a:lnTo>
                  <a:pt x="1078920" y="130714"/>
                </a:lnTo>
                <a:lnTo>
                  <a:pt x="1124730" y="142147"/>
                </a:lnTo>
                <a:lnTo>
                  <a:pt x="1155385" y="118564"/>
                </a:lnTo>
                <a:lnTo>
                  <a:pt x="1191520" y="97653"/>
                </a:lnTo>
                <a:lnTo>
                  <a:pt x="1232445" y="79515"/>
                </a:lnTo>
                <a:lnTo>
                  <a:pt x="1277472" y="64251"/>
                </a:lnTo>
                <a:lnTo>
                  <a:pt x="1325913" y="51961"/>
                </a:lnTo>
                <a:lnTo>
                  <a:pt x="1377079" y="42746"/>
                </a:lnTo>
                <a:lnTo>
                  <a:pt x="1430281" y="36705"/>
                </a:lnTo>
                <a:lnTo>
                  <a:pt x="1484830" y="33941"/>
                </a:lnTo>
                <a:lnTo>
                  <a:pt x="1540039" y="34553"/>
                </a:lnTo>
                <a:lnTo>
                  <a:pt x="1595218" y="38642"/>
                </a:lnTo>
                <a:lnTo>
                  <a:pt x="1649678" y="46309"/>
                </a:lnTo>
                <a:lnTo>
                  <a:pt x="1702732" y="57654"/>
                </a:lnTo>
                <a:lnTo>
                  <a:pt x="1755045" y="73332"/>
                </a:lnTo>
                <a:lnTo>
                  <a:pt x="1802072" y="92439"/>
                </a:lnTo>
                <a:lnTo>
                  <a:pt x="1831500" y="69184"/>
                </a:lnTo>
                <a:lnTo>
                  <a:pt x="1867393" y="49022"/>
                </a:lnTo>
                <a:lnTo>
                  <a:pt x="1908784" y="32106"/>
                </a:lnTo>
                <a:lnTo>
                  <a:pt x="1954707" y="18592"/>
                </a:lnTo>
                <a:lnTo>
                  <a:pt x="2004197" y="8633"/>
                </a:lnTo>
                <a:lnTo>
                  <a:pt x="2056286" y="2384"/>
                </a:lnTo>
                <a:lnTo>
                  <a:pt x="2110008" y="0"/>
                </a:lnTo>
                <a:lnTo>
                  <a:pt x="2164397" y="1633"/>
                </a:lnTo>
                <a:lnTo>
                  <a:pt x="2218487" y="7439"/>
                </a:lnTo>
                <a:lnTo>
                  <a:pt x="2271311" y="17573"/>
                </a:lnTo>
                <a:lnTo>
                  <a:pt x="2338110" y="38313"/>
                </a:lnTo>
                <a:lnTo>
                  <a:pt x="2393345" y="65731"/>
                </a:lnTo>
                <a:lnTo>
                  <a:pt x="2433761" y="46152"/>
                </a:lnTo>
                <a:lnTo>
                  <a:pt x="2478616" y="29997"/>
                </a:lnTo>
                <a:lnTo>
                  <a:pt x="2527061" y="17300"/>
                </a:lnTo>
                <a:lnTo>
                  <a:pt x="2578248" y="8094"/>
                </a:lnTo>
                <a:lnTo>
                  <a:pt x="2631327" y="2412"/>
                </a:lnTo>
                <a:lnTo>
                  <a:pt x="2685451" y="289"/>
                </a:lnTo>
                <a:lnTo>
                  <a:pt x="2739770" y="1756"/>
                </a:lnTo>
                <a:lnTo>
                  <a:pt x="2793436" y="6848"/>
                </a:lnTo>
                <a:lnTo>
                  <a:pt x="2845599" y="15598"/>
                </a:lnTo>
                <a:lnTo>
                  <a:pt x="2895411" y="28039"/>
                </a:lnTo>
                <a:lnTo>
                  <a:pt x="2942024" y="44204"/>
                </a:lnTo>
                <a:lnTo>
                  <a:pt x="2989386" y="66921"/>
                </a:lnTo>
                <a:lnTo>
                  <a:pt x="3027572" y="92977"/>
                </a:lnTo>
                <a:lnTo>
                  <a:pt x="3055836" y="121755"/>
                </a:lnTo>
                <a:lnTo>
                  <a:pt x="3073430" y="152637"/>
                </a:lnTo>
                <a:lnTo>
                  <a:pt x="3138861" y="163922"/>
                </a:lnTo>
                <a:lnTo>
                  <a:pt x="3198069" y="179646"/>
                </a:lnTo>
                <a:lnTo>
                  <a:pt x="3250435" y="199295"/>
                </a:lnTo>
                <a:lnTo>
                  <a:pt x="3295344" y="222351"/>
                </a:lnTo>
                <a:lnTo>
                  <a:pt x="3332175" y="248300"/>
                </a:lnTo>
                <a:lnTo>
                  <a:pt x="3360313" y="276624"/>
                </a:lnTo>
                <a:lnTo>
                  <a:pt x="3388036" y="338337"/>
                </a:lnTo>
                <a:lnTo>
                  <a:pt x="3386385" y="370693"/>
                </a:lnTo>
                <a:lnTo>
                  <a:pt x="3369408" y="410184"/>
                </a:lnTo>
                <a:lnTo>
                  <a:pt x="3353986" y="430196"/>
                </a:lnTo>
                <a:lnTo>
                  <a:pt x="3392121" y="457180"/>
                </a:lnTo>
                <a:lnTo>
                  <a:pt x="3422277" y="485569"/>
                </a:lnTo>
                <a:lnTo>
                  <a:pt x="3444547" y="515021"/>
                </a:lnTo>
                <a:lnTo>
                  <a:pt x="3459024" y="545198"/>
                </a:lnTo>
                <a:lnTo>
                  <a:pt x="3465802" y="575758"/>
                </a:lnTo>
                <a:lnTo>
                  <a:pt x="3464975" y="606362"/>
                </a:lnTo>
                <a:lnTo>
                  <a:pt x="3440880" y="666338"/>
                </a:lnTo>
                <a:lnTo>
                  <a:pt x="3387487" y="722406"/>
                </a:lnTo>
                <a:lnTo>
                  <a:pt x="3350037" y="748124"/>
                </a:lnTo>
                <a:lnTo>
                  <a:pt x="3305544" y="771843"/>
                </a:lnTo>
                <a:lnTo>
                  <a:pt x="3254101" y="793225"/>
                </a:lnTo>
                <a:lnTo>
                  <a:pt x="3208136" y="808333"/>
                </a:lnTo>
                <a:lnTo>
                  <a:pt x="3159359" y="821065"/>
                </a:lnTo>
                <a:lnTo>
                  <a:pt x="3108175" y="831341"/>
                </a:lnTo>
                <a:lnTo>
                  <a:pt x="3054988" y="839080"/>
                </a:lnTo>
                <a:lnTo>
                  <a:pt x="3000202" y="844203"/>
                </a:lnTo>
                <a:lnTo>
                  <a:pt x="2995464" y="874161"/>
                </a:lnTo>
                <a:lnTo>
                  <a:pt x="2962315" y="930046"/>
                </a:lnTo>
                <a:lnTo>
                  <a:pt x="2901316" y="978816"/>
                </a:lnTo>
                <a:lnTo>
                  <a:pt x="2861764" y="999881"/>
                </a:lnTo>
                <a:lnTo>
                  <a:pt x="2816921" y="1018384"/>
                </a:lnTo>
                <a:lnTo>
                  <a:pt x="2767343" y="1034063"/>
                </a:lnTo>
                <a:lnTo>
                  <a:pt x="2713586" y="1046659"/>
                </a:lnTo>
                <a:lnTo>
                  <a:pt x="2656208" y="1055909"/>
                </a:lnTo>
                <a:lnTo>
                  <a:pt x="2595766" y="1061552"/>
                </a:lnTo>
                <a:lnTo>
                  <a:pt x="2532817" y="1063329"/>
                </a:lnTo>
                <a:lnTo>
                  <a:pt x="2481784" y="1061794"/>
                </a:lnTo>
                <a:lnTo>
                  <a:pt x="2431639" y="1057613"/>
                </a:lnTo>
                <a:lnTo>
                  <a:pt x="2382829" y="1050849"/>
                </a:lnTo>
                <a:lnTo>
                  <a:pt x="2335799" y="1041566"/>
                </a:lnTo>
                <a:lnTo>
                  <a:pt x="2290996" y="1029826"/>
                </a:lnTo>
                <a:lnTo>
                  <a:pt x="2270869" y="1056371"/>
                </a:lnTo>
                <a:lnTo>
                  <a:pt x="2215021" y="1104283"/>
                </a:lnTo>
                <a:lnTo>
                  <a:pt x="2180124" y="1125438"/>
                </a:lnTo>
                <a:lnTo>
                  <a:pt x="2141126" y="1144586"/>
                </a:lnTo>
                <a:lnTo>
                  <a:pt x="2098441" y="1161622"/>
                </a:lnTo>
                <a:lnTo>
                  <a:pt x="2052478" y="1176439"/>
                </a:lnTo>
                <a:lnTo>
                  <a:pt x="2003650" y="1188933"/>
                </a:lnTo>
                <a:lnTo>
                  <a:pt x="1952369" y="1198999"/>
                </a:lnTo>
                <a:lnTo>
                  <a:pt x="1899046" y="1206531"/>
                </a:lnTo>
                <a:lnTo>
                  <a:pt x="1844092" y="1211424"/>
                </a:lnTo>
                <a:lnTo>
                  <a:pt x="1787920" y="1213572"/>
                </a:lnTo>
                <a:lnTo>
                  <a:pt x="1730941" y="1212870"/>
                </a:lnTo>
                <a:lnTo>
                  <a:pt x="1673566" y="1209213"/>
                </a:lnTo>
                <a:lnTo>
                  <a:pt x="1616207" y="1202495"/>
                </a:lnTo>
                <a:lnTo>
                  <a:pt x="1557704" y="1192236"/>
                </a:lnTo>
                <a:lnTo>
                  <a:pt x="1502409" y="1178925"/>
                </a:lnTo>
                <a:lnTo>
                  <a:pt x="1450813" y="1162735"/>
                </a:lnTo>
                <a:lnTo>
                  <a:pt x="1403408" y="1143842"/>
                </a:lnTo>
                <a:lnTo>
                  <a:pt x="1360683" y="1122421"/>
                </a:lnTo>
                <a:lnTo>
                  <a:pt x="1323129" y="1098647"/>
                </a:lnTo>
                <a:lnTo>
                  <a:pt x="1273554" y="1111494"/>
                </a:lnTo>
                <a:lnTo>
                  <a:pt x="1222664" y="1121976"/>
                </a:lnTo>
                <a:lnTo>
                  <a:pt x="1170756" y="1130132"/>
                </a:lnTo>
                <a:lnTo>
                  <a:pt x="1118132" y="1135995"/>
                </a:lnTo>
                <a:lnTo>
                  <a:pt x="1065091" y="1139602"/>
                </a:lnTo>
                <a:lnTo>
                  <a:pt x="1011933" y="1140988"/>
                </a:lnTo>
                <a:lnTo>
                  <a:pt x="958957" y="1140190"/>
                </a:lnTo>
                <a:lnTo>
                  <a:pt x="906464" y="1137242"/>
                </a:lnTo>
                <a:lnTo>
                  <a:pt x="854753" y="1132182"/>
                </a:lnTo>
                <a:lnTo>
                  <a:pt x="804124" y="1125043"/>
                </a:lnTo>
                <a:lnTo>
                  <a:pt x="754876" y="1115863"/>
                </a:lnTo>
                <a:lnTo>
                  <a:pt x="707310" y="1104677"/>
                </a:lnTo>
                <a:lnTo>
                  <a:pt x="661725" y="1091520"/>
                </a:lnTo>
                <a:lnTo>
                  <a:pt x="618420" y="1076428"/>
                </a:lnTo>
                <a:lnTo>
                  <a:pt x="577697" y="1059437"/>
                </a:lnTo>
                <a:lnTo>
                  <a:pt x="539853" y="1040583"/>
                </a:lnTo>
                <a:lnTo>
                  <a:pt x="505190" y="1019902"/>
                </a:lnTo>
                <a:lnTo>
                  <a:pt x="474007" y="997428"/>
                </a:lnTo>
                <a:lnTo>
                  <a:pt x="467467" y="992094"/>
                </a:lnTo>
                <a:lnTo>
                  <a:pt x="404424" y="992919"/>
                </a:lnTo>
                <a:lnTo>
                  <a:pt x="343813" y="988531"/>
                </a:lnTo>
                <a:lnTo>
                  <a:pt x="286731" y="979342"/>
                </a:lnTo>
                <a:lnTo>
                  <a:pt x="234271" y="965762"/>
                </a:lnTo>
                <a:lnTo>
                  <a:pt x="187530" y="948205"/>
                </a:lnTo>
                <a:lnTo>
                  <a:pt x="147603" y="927081"/>
                </a:lnTo>
                <a:lnTo>
                  <a:pt x="115585" y="902802"/>
                </a:lnTo>
                <a:lnTo>
                  <a:pt x="79659" y="846425"/>
                </a:lnTo>
                <a:lnTo>
                  <a:pt x="79081" y="810178"/>
                </a:lnTo>
                <a:lnTo>
                  <a:pt x="94771" y="775129"/>
                </a:lnTo>
                <a:lnTo>
                  <a:pt x="125888" y="742493"/>
                </a:lnTo>
                <a:lnTo>
                  <a:pt x="171595" y="713482"/>
                </a:lnTo>
                <a:lnTo>
                  <a:pt x="114608" y="693556"/>
                </a:lnTo>
                <a:lnTo>
                  <a:pt x="68454" y="669327"/>
                </a:lnTo>
                <a:lnTo>
                  <a:pt x="33634" y="641715"/>
                </a:lnTo>
                <a:lnTo>
                  <a:pt x="10649" y="611639"/>
                </a:lnTo>
                <a:lnTo>
                  <a:pt x="0" y="580016"/>
                </a:lnTo>
                <a:lnTo>
                  <a:pt x="2186" y="547766"/>
                </a:lnTo>
                <a:lnTo>
                  <a:pt x="47071" y="485060"/>
                </a:lnTo>
                <a:lnTo>
                  <a:pt x="78490" y="463450"/>
                </a:lnTo>
                <a:lnTo>
                  <a:pt x="116114" y="444693"/>
                </a:lnTo>
                <a:lnTo>
                  <a:pt x="159104" y="429048"/>
                </a:lnTo>
                <a:lnTo>
                  <a:pt x="206620" y="416773"/>
                </a:lnTo>
                <a:lnTo>
                  <a:pt x="257821" y="408128"/>
                </a:lnTo>
                <a:lnTo>
                  <a:pt x="311866" y="403373"/>
                </a:lnTo>
                <a:lnTo>
                  <a:pt x="314787" y="399589"/>
                </a:lnTo>
                <a:close/>
              </a:path>
            </a:pathLst>
          </a:custGeom>
          <a:ln w="9143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78606" y="5328161"/>
            <a:ext cx="76542" cy="7653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32648" y="5297341"/>
            <a:ext cx="143929" cy="14394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819291" y="5267454"/>
            <a:ext cx="211328" cy="2113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24573" y="5505680"/>
            <a:ext cx="203200" cy="22860"/>
          </a:xfrm>
          <a:custGeom>
            <a:avLst/>
            <a:gdLst/>
            <a:ahLst/>
            <a:cxnLst/>
            <a:rect l="l" t="t" r="r" b="b"/>
            <a:pathLst>
              <a:path w="203200" h="22860">
                <a:moveTo>
                  <a:pt x="203034" y="22377"/>
                </a:moveTo>
                <a:lnTo>
                  <a:pt x="150043" y="22415"/>
                </a:lnTo>
                <a:lnTo>
                  <a:pt x="97945" y="18632"/>
                </a:lnTo>
                <a:lnTo>
                  <a:pt x="47633" y="11127"/>
                </a:lnTo>
                <a:lnTo>
                  <a:pt x="0" y="0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7918" y="5772977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5">
                <a:moveTo>
                  <a:pt x="88823" y="0"/>
                </a:moveTo>
                <a:lnTo>
                  <a:pt x="67211" y="3717"/>
                </a:lnTo>
                <a:lnTo>
                  <a:pt x="45154" y="6750"/>
                </a:lnTo>
                <a:lnTo>
                  <a:pt x="22726" y="9086"/>
                </a:lnTo>
                <a:lnTo>
                  <a:pt x="0" y="10718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18666" y="5841812"/>
            <a:ext cx="53975" cy="48895"/>
          </a:xfrm>
          <a:custGeom>
            <a:avLst/>
            <a:gdLst/>
            <a:ahLst/>
            <a:cxnLst/>
            <a:rect l="l" t="t" r="r" b="b"/>
            <a:pathLst>
              <a:path w="53975" h="48895">
                <a:moveTo>
                  <a:pt x="53517" y="48856"/>
                </a:moveTo>
                <a:lnTo>
                  <a:pt x="38106" y="37167"/>
                </a:lnTo>
                <a:lnTo>
                  <a:pt x="24029" y="25109"/>
                </a:lnTo>
                <a:lnTo>
                  <a:pt x="11317" y="12711"/>
                </a:lnTo>
                <a:lnTo>
                  <a:pt x="0" y="0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40609" y="5768825"/>
            <a:ext cx="21590" cy="53975"/>
          </a:xfrm>
          <a:custGeom>
            <a:avLst/>
            <a:gdLst/>
            <a:ahLst/>
            <a:cxnLst/>
            <a:rect l="l" t="t" r="r" b="b"/>
            <a:pathLst>
              <a:path w="21589" h="53975">
                <a:moveTo>
                  <a:pt x="21361" y="0"/>
                </a:moveTo>
                <a:lnTo>
                  <a:pt x="18248" y="13594"/>
                </a:lnTo>
                <a:lnTo>
                  <a:pt x="13642" y="27081"/>
                </a:lnTo>
                <a:lnTo>
                  <a:pt x="7556" y="40431"/>
                </a:lnTo>
                <a:lnTo>
                  <a:pt x="0" y="53619"/>
                </a:lnTo>
              </a:path>
            </a:pathLst>
          </a:custGeom>
          <a:ln w="9143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986938" y="5437558"/>
            <a:ext cx="260985" cy="200660"/>
          </a:xfrm>
          <a:custGeom>
            <a:avLst/>
            <a:gdLst/>
            <a:ahLst/>
            <a:cxnLst/>
            <a:rect l="l" t="t" r="r" b="b"/>
            <a:pathLst>
              <a:path w="260985" h="200660">
                <a:moveTo>
                  <a:pt x="0" y="0"/>
                </a:moveTo>
                <a:lnTo>
                  <a:pt x="65096" y="18367"/>
                </a:lnTo>
                <a:lnTo>
                  <a:pt x="122173" y="41130"/>
                </a:lnTo>
                <a:lnTo>
                  <a:pt x="170468" y="67702"/>
                </a:lnTo>
                <a:lnTo>
                  <a:pt x="209221" y="97498"/>
                </a:lnTo>
                <a:lnTo>
                  <a:pt x="237669" y="129931"/>
                </a:lnTo>
                <a:lnTo>
                  <a:pt x="255050" y="164416"/>
                </a:lnTo>
                <a:lnTo>
                  <a:pt x="260604" y="200367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85578" y="5224135"/>
            <a:ext cx="116205" cy="75565"/>
          </a:xfrm>
          <a:custGeom>
            <a:avLst/>
            <a:gdLst/>
            <a:ahLst/>
            <a:cxnLst/>
            <a:rect l="l" t="t" r="r" b="b"/>
            <a:pathLst>
              <a:path w="116204" h="75564">
                <a:moveTo>
                  <a:pt x="116039" y="0"/>
                </a:moveTo>
                <a:lnTo>
                  <a:pt x="94004" y="21099"/>
                </a:lnTo>
                <a:lnTo>
                  <a:pt x="67125" y="40781"/>
                </a:lnTo>
                <a:lnTo>
                  <a:pt x="35694" y="58855"/>
                </a:lnTo>
                <a:lnTo>
                  <a:pt x="0" y="75133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323170" y="4945344"/>
            <a:ext cx="6350" cy="35560"/>
          </a:xfrm>
          <a:custGeom>
            <a:avLst/>
            <a:gdLst/>
            <a:ahLst/>
            <a:cxnLst/>
            <a:rect l="l" t="t" r="r" b="b"/>
            <a:pathLst>
              <a:path w="6350" h="35560">
                <a:moveTo>
                  <a:pt x="0" y="0"/>
                </a:moveTo>
                <a:lnTo>
                  <a:pt x="2878" y="8812"/>
                </a:lnTo>
                <a:lnTo>
                  <a:pt x="4860" y="17675"/>
                </a:lnTo>
                <a:lnTo>
                  <a:pt x="5943" y="26571"/>
                </a:lnTo>
                <a:lnTo>
                  <a:pt x="6121" y="35483"/>
                </a:lnTo>
              </a:path>
            </a:pathLst>
          </a:custGeom>
          <a:ln w="9143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82087" y="4858704"/>
            <a:ext cx="59690" cy="45720"/>
          </a:xfrm>
          <a:custGeom>
            <a:avLst/>
            <a:gdLst/>
            <a:ahLst/>
            <a:cxnLst/>
            <a:rect l="l" t="t" r="r" b="b"/>
            <a:pathLst>
              <a:path w="59689" h="45720">
                <a:moveTo>
                  <a:pt x="0" y="45250"/>
                </a:moveTo>
                <a:lnTo>
                  <a:pt x="12253" y="33191"/>
                </a:lnTo>
                <a:lnTo>
                  <a:pt x="26285" y="21601"/>
                </a:lnTo>
                <a:lnTo>
                  <a:pt x="42037" y="10522"/>
                </a:lnTo>
                <a:lnTo>
                  <a:pt x="59448" y="0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26081" y="4886492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39027"/>
                </a:moveTo>
                <a:lnTo>
                  <a:pt x="5282" y="28966"/>
                </a:lnTo>
                <a:lnTo>
                  <a:pt x="11857" y="19089"/>
                </a:lnTo>
                <a:lnTo>
                  <a:pt x="19700" y="9425"/>
                </a:lnTo>
                <a:lnTo>
                  <a:pt x="28790" y="0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73581" y="4938778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0" y="0"/>
                </a:moveTo>
                <a:lnTo>
                  <a:pt x="27814" y="8322"/>
                </a:lnTo>
                <a:lnTo>
                  <a:pt x="54498" y="17424"/>
                </a:lnTo>
                <a:lnTo>
                  <a:pt x="79977" y="27278"/>
                </a:lnTo>
                <a:lnTo>
                  <a:pt x="104178" y="37858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64057" y="5196512"/>
            <a:ext cx="18415" cy="40005"/>
          </a:xfrm>
          <a:custGeom>
            <a:avLst/>
            <a:gdLst/>
            <a:ahLst/>
            <a:cxnLst/>
            <a:rect l="l" t="t" r="r" b="b"/>
            <a:pathLst>
              <a:path w="18415" h="40004">
                <a:moveTo>
                  <a:pt x="18186" y="39839"/>
                </a:moveTo>
                <a:lnTo>
                  <a:pt x="12403" y="30014"/>
                </a:lnTo>
                <a:lnTo>
                  <a:pt x="7440" y="20091"/>
                </a:lnTo>
                <a:lnTo>
                  <a:pt x="3304" y="10082"/>
                </a:lnTo>
                <a:lnTo>
                  <a:pt x="0" y="0"/>
                </a:lnTo>
              </a:path>
            </a:pathLst>
          </a:custGeom>
          <a:ln w="914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012336" y="5069223"/>
            <a:ext cx="16960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3090" marR="5080" indent="-58102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Palatino Linotype"/>
                <a:cs typeface="Palatino Linotype"/>
              </a:rPr>
              <a:t>Negative</a:t>
            </a:r>
            <a:r>
              <a:rPr dirty="0" sz="1800" spc="-60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weight  </a:t>
            </a:r>
            <a:r>
              <a:rPr dirty="0" sz="1800">
                <a:latin typeface="Palatino Linotype"/>
                <a:cs typeface="Palatino Linotype"/>
              </a:rPr>
              <a:t>cycle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6419" y="384047"/>
            <a:ext cx="5468111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7390" y="532767"/>
            <a:ext cx="46678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Negative</a:t>
            </a:r>
            <a:r>
              <a:rPr dirty="0" spc="-55"/>
              <a:t> </a:t>
            </a:r>
            <a:r>
              <a:rPr dirty="0" spc="-65"/>
              <a:t>Weight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790469"/>
            <a:ext cx="6876415" cy="1754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Can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shortest path algorithm work  correctly?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Dijkstra’s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No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negative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weight</a:t>
            </a:r>
            <a:r>
              <a:rPr dirty="0" sz="2000" spc="-3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edge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4389956"/>
            <a:ext cx="3546475" cy="83756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400" spc="-40">
                <a:solidFill>
                  <a:srgbClr val="3E3E3E"/>
                </a:solidFill>
                <a:latin typeface="Palatino Linotype"/>
                <a:cs typeface="Palatino Linotype"/>
              </a:rPr>
              <a:t>Floyed’s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  <a:p>
            <a:pPr lvl="1" marL="6985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No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negative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weight</a:t>
            </a:r>
            <a:r>
              <a:rPr dirty="0" sz="2000" spc="-8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cycle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01055" y="2668536"/>
            <a:ext cx="3005327" cy="149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6108" y="2703576"/>
            <a:ext cx="2880358" cy="1373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31535" y="2699004"/>
            <a:ext cx="2889885" cy="1382395"/>
          </a:xfrm>
          <a:custGeom>
            <a:avLst/>
            <a:gdLst/>
            <a:ahLst/>
            <a:cxnLst/>
            <a:rect l="l" t="t" r="r" b="b"/>
            <a:pathLst>
              <a:path w="2889884" h="1382395">
                <a:moveTo>
                  <a:pt x="0" y="0"/>
                </a:moveTo>
                <a:lnTo>
                  <a:pt x="2889504" y="0"/>
                </a:lnTo>
                <a:lnTo>
                  <a:pt x="2889504" y="1382268"/>
                </a:lnTo>
                <a:lnTo>
                  <a:pt x="0" y="13822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01055" y="4546091"/>
            <a:ext cx="3005327" cy="1556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36108" y="4581144"/>
            <a:ext cx="2880359" cy="1431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31535" y="4576571"/>
            <a:ext cx="2889885" cy="1440180"/>
          </a:xfrm>
          <a:custGeom>
            <a:avLst/>
            <a:gdLst/>
            <a:ahLst/>
            <a:cxnLst/>
            <a:rect l="l" t="t" r="r" b="b"/>
            <a:pathLst>
              <a:path w="2889884" h="1440179">
                <a:moveTo>
                  <a:pt x="0" y="0"/>
                </a:moveTo>
                <a:lnTo>
                  <a:pt x="2889504" y="0"/>
                </a:lnTo>
                <a:lnTo>
                  <a:pt x="288950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44" y="384047"/>
            <a:ext cx="706678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8814" y="532767"/>
            <a:ext cx="62668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6920" algn="l"/>
              </a:tabLst>
            </a:pPr>
            <a:r>
              <a:rPr dirty="0" spc="-5"/>
              <a:t>Matrix	Representation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02590" y="1810439"/>
            <a:ext cx="8210550" cy="304419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Define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family of matrix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25525" sz="2775" b="1" i="1">
                <a:solidFill>
                  <a:srgbClr val="3E3E3E"/>
                </a:solidFill>
                <a:latin typeface="Palatino Linotype"/>
                <a:cs typeface="Palatino Linotype"/>
              </a:rPr>
              <a:t>p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: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ts val="1105"/>
              </a:lnSpc>
              <a:spcBef>
                <a:spcPts val="915"/>
              </a:spcBef>
              <a:tabLst>
                <a:tab pos="1251585" algn="l"/>
              </a:tabLst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2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	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true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if and only if there is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path of length </a:t>
            </a:r>
            <a:r>
              <a:rPr dirty="0" sz="2400" i="1">
                <a:solidFill>
                  <a:srgbClr val="0000CC"/>
                </a:solidFill>
                <a:latin typeface="Palatino Linotype"/>
                <a:cs typeface="Palatino Linotype"/>
              </a:rPr>
              <a:t>p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from</a:t>
            </a:r>
            <a:r>
              <a:rPr dirty="0" sz="2400" spc="145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0000CC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0000CC"/>
                </a:solidFill>
                <a:latin typeface="Palatino Linotype"/>
                <a:cs typeface="Palatino Linotype"/>
              </a:rPr>
              <a:t>i</a:t>
            </a:r>
            <a:endParaRPr baseline="-20833" sz="2400">
              <a:latin typeface="Palatino Linotype"/>
              <a:cs typeface="Palatino Linotype"/>
            </a:endParaRPr>
          </a:p>
          <a:p>
            <a:pPr marL="1015365">
              <a:lnSpc>
                <a:spcPts val="894"/>
              </a:lnSpc>
            </a:pP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1600" spc="-5" i="1">
                <a:solidFill>
                  <a:srgbClr val="3E3E3E"/>
                </a:solidFill>
                <a:latin typeface="Palatino Linotype"/>
                <a:cs typeface="Palatino Linotype"/>
              </a:rPr>
              <a:t>p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1600">
              <a:latin typeface="Palatino Linotype"/>
              <a:cs typeface="Palatino Linotype"/>
            </a:endParaRPr>
          </a:p>
          <a:p>
            <a:pPr marL="756285">
              <a:lnSpc>
                <a:spcPct val="100000"/>
              </a:lnSpc>
              <a:spcBef>
                <a:spcPts val="1165"/>
              </a:spcBef>
            </a:pP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to</a:t>
            </a:r>
            <a:r>
              <a:rPr dirty="0" sz="2400" spc="5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0000CC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>
                <a:solidFill>
                  <a:srgbClr val="0000CC"/>
                </a:solidFill>
                <a:latin typeface="Palatino Linotype"/>
                <a:cs typeface="Palatino Linotype"/>
              </a:rPr>
              <a:t>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  <a:p>
            <a:pPr marL="354965" marR="144780" indent="-342265">
              <a:lnSpc>
                <a:spcPct val="11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(0)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specified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as identity matrix.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(1)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exactly 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adjacency</a:t>
            </a:r>
            <a:r>
              <a:rPr dirty="0" sz="28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matrix.</a:t>
            </a:r>
            <a:endParaRPr sz="28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Note that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-21021" sz="2775" b="1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25525" sz="2775" b="1" i="1">
                <a:solidFill>
                  <a:srgbClr val="3E3E3E"/>
                </a:solidFill>
                <a:latin typeface="Palatino Linotype"/>
                <a:cs typeface="Palatino Linotype"/>
              </a:rPr>
              <a:t>2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true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and only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if exists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some</a:t>
            </a:r>
            <a:r>
              <a:rPr dirty="0" sz="2800" spc="4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021" sz="2775" b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5621" y="5076380"/>
            <a:ext cx="171958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82725" algn="l"/>
              </a:tabLst>
            </a:pPr>
            <a:r>
              <a:rPr dirty="0" sz="1850" spc="10" b="1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sz="1850" spc="10" b="1">
                <a:solidFill>
                  <a:srgbClr val="3E3E3E"/>
                </a:solidFill>
                <a:latin typeface="Palatino Linotype"/>
                <a:cs typeface="Palatino Linotype"/>
              </a:rPr>
              <a:t>	</a:t>
            </a:r>
            <a:r>
              <a:rPr dirty="0" sz="1850" spc="5" b="1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endParaRPr sz="18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346" y="4872204"/>
            <a:ext cx="65608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16860" algn="l"/>
                <a:tab pos="4287520" algn="l"/>
              </a:tabLst>
            </a:pP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such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that</a:t>
            </a:r>
            <a:r>
              <a:rPr dirty="0" sz="2800" spc="5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both</a:t>
            </a:r>
            <a:r>
              <a:rPr dirty="0" sz="28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	</a:t>
            </a:r>
            <a:r>
              <a:rPr dirty="0" baseline="25525" sz="2775" spc="7" b="1">
                <a:solidFill>
                  <a:srgbClr val="3E3E3E"/>
                </a:solidFill>
                <a:latin typeface="Palatino Linotype"/>
                <a:cs typeface="Palatino Linotype"/>
              </a:rPr>
              <a:t>(1)</a:t>
            </a:r>
            <a:r>
              <a:rPr dirty="0" baseline="25525" sz="2775" spc="359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and</a:t>
            </a:r>
            <a:r>
              <a:rPr dirty="0" sz="28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	</a:t>
            </a:r>
            <a:r>
              <a:rPr dirty="0" baseline="25525" sz="2775" spc="7" b="1">
                <a:solidFill>
                  <a:srgbClr val="3E3E3E"/>
                </a:solidFill>
                <a:latin typeface="Palatino Linotype"/>
                <a:cs typeface="Palatino Linotype"/>
              </a:rPr>
              <a:t>(1)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are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true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r>
              <a:rPr dirty="0" sz="2800" spc="-3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So,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372" y="5428424"/>
            <a:ext cx="28651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3888" sz="4200" spc="135" b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1850" spc="90" b="1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baseline="45045" sz="2775" spc="135" b="1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baseline="45045" sz="2775" spc="135" b="1" i="1">
                <a:solidFill>
                  <a:srgbClr val="3E3E3E"/>
                </a:solidFill>
                <a:latin typeface="Palatino Linotype"/>
                <a:cs typeface="Palatino Linotype"/>
              </a:rPr>
              <a:t>2</a:t>
            </a:r>
            <a:r>
              <a:rPr dirty="0" baseline="45045" sz="2775" spc="13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r>
              <a:rPr dirty="0" baseline="13888" sz="4200" spc="135" b="1">
                <a:solidFill>
                  <a:srgbClr val="3E3E3E"/>
                </a:solidFill>
                <a:latin typeface="Palatino Linotype"/>
                <a:cs typeface="Palatino Linotype"/>
              </a:rPr>
              <a:t>=∨</a:t>
            </a:r>
            <a:r>
              <a:rPr dirty="0" sz="1850" spc="90" b="1">
                <a:solidFill>
                  <a:srgbClr val="3E3E3E"/>
                </a:solidFill>
                <a:latin typeface="Palatino Linotype"/>
                <a:cs typeface="Palatino Linotype"/>
              </a:rPr>
              <a:t>k=1,2,…,n</a:t>
            </a:r>
            <a:r>
              <a:rPr dirty="0" sz="1850" spc="30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baseline="13888" sz="4200" spc="7" b="1">
                <a:solidFill>
                  <a:srgbClr val="3E3E3E"/>
                </a:solidFill>
                <a:latin typeface="Palatino Linotype"/>
                <a:cs typeface="Palatino Linotype"/>
              </a:rPr>
              <a:t>(a</a:t>
            </a:r>
            <a:r>
              <a:rPr dirty="0" sz="1850" spc="5" b="1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endParaRPr sz="18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4628" y="5341556"/>
            <a:ext cx="47167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(1)</a:t>
            </a:r>
            <a:r>
              <a:rPr dirty="0" sz="2800" b="1">
                <a:solidFill>
                  <a:srgbClr val="3E3E3E"/>
                </a:solidFill>
                <a:latin typeface="Symbol"/>
                <a:cs typeface="Symbol"/>
              </a:rPr>
              <a:t>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-21021" sz="2775" b="1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baseline="25525" sz="2775" b="1">
                <a:solidFill>
                  <a:srgbClr val="3E3E3E"/>
                </a:solidFill>
                <a:latin typeface="Palatino Linotype"/>
                <a:cs typeface="Palatino Linotype"/>
              </a:rPr>
              <a:t>(1)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),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which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an entry</a:t>
            </a:r>
            <a:r>
              <a:rPr dirty="0" sz="2800" spc="3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in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331" y="5810987"/>
            <a:ext cx="449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8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Boolean matrix</a:t>
            </a:r>
            <a:r>
              <a:rPr dirty="0" sz="2800" spc="5" b="1" i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2F5897"/>
                </a:solidFill>
                <a:latin typeface="Palatino Linotype"/>
                <a:cs typeface="Palatino Linotype"/>
              </a:rPr>
              <a:t>product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13424"/>
            <a:ext cx="7945755" cy="3954145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75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oolean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matrix product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AB</a:t>
            </a:r>
            <a:r>
              <a:rPr dirty="0" sz="2800" spc="25" b="1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as: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930"/>
              </a:spcBef>
            </a:pPr>
            <a:r>
              <a:rPr dirty="0" baseline="13888" sz="3600" spc="-7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baseline="13888" sz="3600" spc="-944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baseline="13888" sz="3600" spc="-7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baseline="13888" sz="3600" spc="-7">
                <a:solidFill>
                  <a:srgbClr val="3E3E3E"/>
                </a:solidFill>
                <a:latin typeface="Palatino Linotype"/>
                <a:cs typeface="Palatino Linotype"/>
              </a:rPr>
              <a:t>=∨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k=1,2,…,n</a:t>
            </a:r>
            <a:r>
              <a:rPr dirty="0" baseline="13888" sz="3600" spc="-7">
                <a:solidFill>
                  <a:srgbClr val="3E3E3E"/>
                </a:solidFill>
                <a:latin typeface="Palatino Linotype"/>
                <a:cs typeface="Palatino Linotype"/>
              </a:rPr>
              <a:t>(a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baseline="13888" sz="3600" spc="-7">
                <a:solidFill>
                  <a:srgbClr val="3E3E3E"/>
                </a:solidFill>
                <a:latin typeface="Symbol"/>
                <a:cs typeface="Symbol"/>
              </a:rPr>
              <a:t></a:t>
            </a:r>
            <a:r>
              <a:rPr dirty="0" baseline="13888" sz="3600" spc="-7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sz="1600" spc="-5">
                <a:solidFill>
                  <a:srgbClr val="3E3E3E"/>
                </a:solidFill>
                <a:latin typeface="Palatino Linotype"/>
                <a:cs typeface="Palatino Linotype"/>
              </a:rPr>
              <a:t>kj</a:t>
            </a:r>
            <a:r>
              <a:rPr dirty="0" baseline="13888" sz="3600" spc="-7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baseline="13888" sz="36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Boolean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matrix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sum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+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sz="2800" spc="15" b="1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as: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3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=a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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ij</a:t>
            </a:r>
            <a:endParaRPr baseline="-20833" sz="240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ts val="3030"/>
              </a:lnSpc>
              <a:spcBef>
                <a:spcPts val="166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R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, the transitive closure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matrix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, is the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sum 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all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25525" sz="2775" spc="-7" b="1" i="1">
                <a:solidFill>
                  <a:srgbClr val="3E3E3E"/>
                </a:solidFill>
                <a:latin typeface="Palatino Linotype"/>
                <a:cs typeface="Palatino Linotype"/>
              </a:rPr>
              <a:t>p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p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non-negative</a:t>
            </a:r>
            <a:r>
              <a:rPr dirty="0" sz="2800" spc="5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25" b="1">
                <a:solidFill>
                  <a:srgbClr val="3E3E3E"/>
                </a:solidFill>
                <a:latin typeface="Palatino Linotype"/>
                <a:cs typeface="Palatino Linotype"/>
              </a:rPr>
              <a:t>integer.</a:t>
            </a:r>
            <a:endParaRPr sz="2800">
              <a:latin typeface="Palatino Linotype"/>
              <a:cs typeface="Palatino Linotype"/>
            </a:endParaRPr>
          </a:p>
          <a:p>
            <a:pPr marL="355600" marR="90805" indent="-342900">
              <a:lnSpc>
                <a:spcPts val="3030"/>
              </a:lnSpc>
              <a:spcBef>
                <a:spcPts val="1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a digraph with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vertices, the length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 longest simple path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no larger than</a:t>
            </a:r>
            <a:r>
              <a:rPr dirty="0" sz="2800" spc="6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-1.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4047" y="455688"/>
            <a:ext cx="5260847" cy="137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8888" y="455688"/>
            <a:ext cx="3939539" cy="1374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5018" y="604775"/>
            <a:ext cx="75736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Boolean Matrix</a:t>
            </a:r>
            <a:r>
              <a:rPr dirty="0" spc="-30"/>
              <a:t> </a:t>
            </a:r>
            <a:r>
              <a:rPr dirty="0" spc="-5"/>
              <a:t>Operations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6248" y="384047"/>
            <a:ext cx="3649979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7218" y="532767"/>
            <a:ext cx="28498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Bit</a:t>
            </a:r>
            <a:r>
              <a:rPr dirty="0" spc="-65"/>
              <a:t> </a:t>
            </a:r>
            <a:r>
              <a:rPr dirty="0" spc="-5"/>
              <a:t>Matrix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07352" y="1902904"/>
            <a:ext cx="8488680" cy="390271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5600" marR="5080" indent="-342900">
              <a:lnSpc>
                <a:spcPct val="90200"/>
              </a:lnSpc>
              <a:spcBef>
                <a:spcPts val="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bit string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of length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sequence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bits  occupying contiguous storage(word boundary) </a:t>
            </a:r>
            <a:r>
              <a:rPr dirty="0" sz="3000" spc="-5" b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800" spc="-30" b="1">
                <a:solidFill>
                  <a:srgbClr val="0000CC"/>
                </a:solidFill>
                <a:latin typeface="Palatino Linotype"/>
                <a:cs typeface="Palatino Linotype"/>
              </a:rPr>
              <a:t>(usually, </a:t>
            </a:r>
            <a:r>
              <a:rPr dirty="0" sz="2800" spc="-5" b="1" i="1">
                <a:solidFill>
                  <a:srgbClr val="0000CC"/>
                </a:solidFill>
                <a:latin typeface="Palatino Linotype"/>
                <a:cs typeface="Palatino Linotype"/>
              </a:rPr>
              <a:t>n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larger than the word length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of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a  computer)</a:t>
            </a:r>
            <a:endParaRPr sz="2800">
              <a:latin typeface="Palatino Linotype"/>
              <a:cs typeface="Palatino Linotype"/>
            </a:endParaRPr>
          </a:p>
          <a:p>
            <a:pPr marL="355600" marR="177800" indent="-342900">
              <a:lnSpc>
                <a:spcPts val="32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bit matrix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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, then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[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] denotes  the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 row of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which is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 string of</a:t>
            </a:r>
            <a:r>
              <a:rPr dirty="0" sz="3000" spc="3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length</a:t>
            </a:r>
            <a:endParaRPr sz="3000">
              <a:latin typeface="Palatino Linotype"/>
              <a:cs typeface="Palatino Linotype"/>
            </a:endParaRPr>
          </a:p>
          <a:p>
            <a:pPr marL="355600">
              <a:lnSpc>
                <a:spcPts val="3204"/>
              </a:lnSpc>
            </a:pP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n.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ij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is the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 bit of</a:t>
            </a:r>
            <a:r>
              <a:rPr dirty="0" sz="3000" spc="-24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[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].</a:t>
            </a:r>
            <a:endParaRPr sz="3000">
              <a:latin typeface="Palatino Linotype"/>
              <a:cs typeface="Palatino Linotype"/>
            </a:endParaRPr>
          </a:p>
          <a:p>
            <a:pPr marL="355600" marR="167005" indent="-342900">
              <a:lnSpc>
                <a:spcPts val="32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procedure </a:t>
            </a:r>
            <a:r>
              <a:rPr dirty="0" sz="3000" spc="-5" b="1">
                <a:solidFill>
                  <a:srgbClr val="009900"/>
                </a:solidFill>
                <a:latin typeface="Palatino Linotype"/>
                <a:cs typeface="Palatino Linotype"/>
              </a:rPr>
              <a:t>bitwiseOR(a,b,n)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compute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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b 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bitwise for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bits, leaving the result in</a:t>
            </a:r>
            <a:r>
              <a:rPr dirty="0" sz="3000" spc="4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8924" y="384047"/>
            <a:ext cx="502462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9894" y="532767"/>
            <a:ext cx="42233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Path in</a:t>
            </a:r>
            <a:r>
              <a:rPr dirty="0" spc="-60"/>
              <a:t> </a:t>
            </a:r>
            <a:r>
              <a:rPr dirty="0" spc="-5"/>
              <a:t>Graphs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9958" y="6577074"/>
            <a:ext cx="1270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</a:t>
            </a:fld>
            <a:endParaRPr sz="1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91409"/>
            <a:ext cx="7158990" cy="46482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Single-source shortest</a:t>
            </a:r>
            <a:r>
              <a:rPr dirty="0" sz="30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path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Dijkstra’s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by</a:t>
            </a:r>
            <a:r>
              <a:rPr dirty="0" sz="2400" spc="5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example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Priority queue-based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implemetation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Proof of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correctness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All-pair shortest</a:t>
            </a:r>
            <a:r>
              <a:rPr dirty="0" sz="30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path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Shortest 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Path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and </a:t>
            </a:r>
            <a:r>
              <a:rPr dirty="0" sz="2400" spc="-25">
                <a:solidFill>
                  <a:srgbClr val="3E3E3E"/>
                </a:solidFill>
                <a:latin typeface="Palatino Linotype"/>
                <a:cs typeface="Palatino Linotype"/>
              </a:rPr>
              <a:t>Transitive</a:t>
            </a:r>
            <a:r>
              <a:rPr dirty="0" sz="2400" spc="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Closure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0">
                <a:solidFill>
                  <a:srgbClr val="3E3E3E"/>
                </a:solidFill>
                <a:latin typeface="Palatino Linotype"/>
                <a:cs typeface="Palatino Linotype"/>
              </a:rPr>
              <a:t>Washall’s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Algorithm for </a:t>
            </a:r>
            <a:r>
              <a:rPr dirty="0" sz="2400" spc="-25">
                <a:solidFill>
                  <a:srgbClr val="3E3E3E"/>
                </a:solidFill>
                <a:latin typeface="Palatino Linotype"/>
                <a:cs typeface="Palatino Linotype"/>
              </a:rPr>
              <a:t>Transitive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Closure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All-Pair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Shortest</a:t>
            </a:r>
            <a:r>
              <a:rPr dirty="0" sz="2400" spc="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Paths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A7A8A7"/>
                </a:solidFill>
                <a:latin typeface="Palatino Linotype"/>
                <a:cs typeface="Palatino Linotype"/>
              </a:rPr>
              <a:t>Matrix for </a:t>
            </a:r>
            <a:r>
              <a:rPr dirty="0" sz="2400" spc="-25">
                <a:solidFill>
                  <a:srgbClr val="A7A8A7"/>
                </a:solidFill>
                <a:latin typeface="Palatino Linotype"/>
                <a:cs typeface="Palatino Linotype"/>
              </a:rPr>
              <a:t>Transitive</a:t>
            </a:r>
            <a:r>
              <a:rPr dirty="0" sz="2400" spc="25">
                <a:solidFill>
                  <a:srgbClr val="A7A8A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A7A8A7"/>
                </a:solidFill>
                <a:latin typeface="Palatino Linotype"/>
                <a:cs typeface="Palatino Linotype"/>
              </a:rPr>
              <a:t>Closure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A7A8A7"/>
                </a:solidFill>
                <a:latin typeface="Palatino Linotype"/>
                <a:cs typeface="Palatino Linotype"/>
              </a:rPr>
              <a:t>Multiplying Bit Matrices </a:t>
            </a:r>
            <a:r>
              <a:rPr dirty="0" sz="2400">
                <a:solidFill>
                  <a:srgbClr val="A7A8A7"/>
                </a:solidFill>
                <a:latin typeface="Palatino Linotype"/>
                <a:cs typeface="Palatino Linotype"/>
              </a:rPr>
              <a:t>- </a:t>
            </a:r>
            <a:r>
              <a:rPr dirty="0" sz="2400" spc="-35">
                <a:solidFill>
                  <a:srgbClr val="A7A8A7"/>
                </a:solidFill>
                <a:latin typeface="Palatino Linotype"/>
                <a:cs typeface="Palatino Linotype"/>
              </a:rPr>
              <a:t>Kronrod’s</a:t>
            </a:r>
            <a:r>
              <a:rPr dirty="0" sz="2400" spc="-40">
                <a:solidFill>
                  <a:srgbClr val="A7A8A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A7A8A7"/>
                </a:solidFill>
                <a:latin typeface="Palatino Linotype"/>
                <a:cs typeface="Palatino Linotype"/>
              </a:rPr>
              <a:t>Algorithm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1409"/>
            <a:ext cx="5008880" cy="146875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omputing</a:t>
            </a:r>
            <a:r>
              <a:rPr dirty="0" sz="3000" spc="-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=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AB</a:t>
            </a:r>
            <a:endParaRPr sz="30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620"/>
              </a:spcBef>
            </a:pPr>
            <a:r>
              <a:rPr dirty="0" sz="2400" spc="-5">
                <a:solidFill>
                  <a:srgbClr val="0000CC"/>
                </a:solidFill>
                <a:latin typeface="Courier New"/>
                <a:cs typeface="Courier New"/>
              </a:rPr>
              <a:t>o</a:t>
            </a:r>
            <a:r>
              <a:rPr dirty="0" sz="2400" spc="-615">
                <a:solidFill>
                  <a:srgbClr val="0000CC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&lt;Initialize </a:t>
            </a:r>
            <a:r>
              <a:rPr dirty="0" sz="2400" i="1">
                <a:solidFill>
                  <a:srgbClr val="0000CC"/>
                </a:solidFill>
                <a:latin typeface="Palatino Linotype"/>
                <a:cs typeface="Palatino Linotype"/>
              </a:rPr>
              <a:t>C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to the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zero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matrix&gt;</a:t>
            </a:r>
            <a:endParaRPr sz="24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(i=1; i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i++)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3137684"/>
            <a:ext cx="3063875" cy="89725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603885" algn="l"/>
              </a:tabLst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	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(k=1; k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r>
              <a:rPr dirty="0" sz="2400" spc="-2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k++)</a:t>
            </a:r>
            <a:endParaRPr sz="2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9251" y="3643652"/>
            <a:ext cx="4831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ik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==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true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) </a:t>
            </a:r>
            <a:r>
              <a:rPr dirty="0" sz="2400" spc="-5">
                <a:solidFill>
                  <a:srgbClr val="009900"/>
                </a:solidFill>
                <a:latin typeface="Palatino Linotype"/>
                <a:cs typeface="Palatino Linotype"/>
              </a:rPr>
              <a:t>bitwiseOR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],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],</a:t>
            </a: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931" y="5202935"/>
            <a:ext cx="4596383" cy="1053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1168" y="5221223"/>
            <a:ext cx="4401311" cy="1086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4611" y="5157470"/>
            <a:ext cx="4535805" cy="991869"/>
          </a:xfrm>
          <a:prstGeom prst="rect">
            <a:avLst/>
          </a:prstGeom>
          <a:solidFill>
            <a:srgbClr val="FFFF99"/>
          </a:solidFill>
          <a:ln w="34747">
            <a:solidFill>
              <a:srgbClr val="FF9900"/>
            </a:solidFill>
          </a:ln>
        </p:spPr>
        <p:txBody>
          <a:bodyPr wrap="square" lIns="0" tIns="17145" rIns="0" bIns="0" rtlCol="0" vert="horz">
            <a:spAutoFit/>
          </a:bodyPr>
          <a:lstStyle/>
          <a:p>
            <a:pPr marL="90170" marR="267970">
              <a:lnSpc>
                <a:spcPct val="110000"/>
              </a:lnSpc>
              <a:spcBef>
                <a:spcPts val="135"/>
              </a:spcBef>
            </a:pPr>
            <a:r>
              <a:rPr dirty="0" sz="1800">
                <a:latin typeface="Calibri"/>
                <a:cs typeface="Calibri"/>
              </a:rPr>
              <a:t>In </a:t>
            </a:r>
            <a:r>
              <a:rPr dirty="0" sz="1800" spc="-5">
                <a:latin typeface="Calibri"/>
                <a:cs typeface="Calibri"/>
              </a:rPr>
              <a:t>the case of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baseline="-20833" sz="1800">
                <a:latin typeface="Calibri"/>
                <a:cs typeface="Calibri"/>
              </a:rPr>
              <a:t>ik </a:t>
            </a:r>
            <a:r>
              <a:rPr dirty="0" sz="1800" spc="-5">
                <a:latin typeface="Calibri"/>
                <a:cs typeface="Calibri"/>
              </a:rPr>
              <a:t>is </a:t>
            </a:r>
            <a:r>
              <a:rPr dirty="0" sz="1800" spc="-5" i="1">
                <a:latin typeface="Calibri"/>
                <a:cs typeface="Calibri"/>
              </a:rPr>
              <a:t>true</a:t>
            </a:r>
            <a:r>
              <a:rPr dirty="0" sz="1800" spc="-5">
                <a:latin typeface="Calibri"/>
                <a:cs typeface="Calibri"/>
              </a:rPr>
              <a:t>, c</a:t>
            </a:r>
            <a:r>
              <a:rPr dirty="0" baseline="-20833" sz="1800" spc="-7">
                <a:latin typeface="Calibri"/>
                <a:cs typeface="Calibri"/>
              </a:rPr>
              <a:t>ij</a:t>
            </a:r>
            <a:r>
              <a:rPr dirty="0" sz="1800" spc="-5">
                <a:latin typeface="Calibri"/>
                <a:cs typeface="Calibri"/>
              </a:rPr>
              <a:t>=a</a:t>
            </a:r>
            <a:r>
              <a:rPr dirty="0" baseline="-20833" sz="1800" spc="-7">
                <a:latin typeface="Calibri"/>
                <a:cs typeface="Calibri"/>
              </a:rPr>
              <a:t>ik</a:t>
            </a:r>
            <a:r>
              <a:rPr dirty="0" sz="1800" spc="-5">
                <a:latin typeface="Calibri"/>
                <a:cs typeface="Calibri"/>
              </a:rPr>
              <a:t>b</a:t>
            </a:r>
            <a:r>
              <a:rPr dirty="0" baseline="-20833" sz="1800" spc="-7">
                <a:latin typeface="Calibri"/>
                <a:cs typeface="Calibri"/>
              </a:rPr>
              <a:t>kj </a:t>
            </a:r>
            <a:r>
              <a:rPr dirty="0" sz="1800" spc="-5">
                <a:latin typeface="Calibri"/>
                <a:cs typeface="Calibri"/>
              </a:rPr>
              <a:t>is true </a:t>
            </a:r>
            <a:r>
              <a:rPr dirty="0" sz="1800" spc="-35">
                <a:latin typeface="Calibri"/>
                <a:cs typeface="Calibri"/>
              </a:rPr>
              <a:t>iff. </a:t>
            </a:r>
            <a:r>
              <a:rPr dirty="0" sz="1800" spc="-10">
                <a:latin typeface="Calibri"/>
                <a:cs typeface="Calibri"/>
              </a:rPr>
              <a:t>b</a:t>
            </a:r>
            <a:r>
              <a:rPr dirty="0" baseline="-20833" sz="1800" spc="-15">
                <a:latin typeface="Calibri"/>
                <a:cs typeface="Calibri"/>
              </a:rPr>
              <a:t>kj  </a:t>
            </a:r>
            <a:r>
              <a:rPr dirty="0" sz="1800" spc="-5">
                <a:latin typeface="Calibri"/>
                <a:cs typeface="Calibri"/>
              </a:rPr>
              <a:t>is true. </a:t>
            </a:r>
            <a:r>
              <a:rPr dirty="0" sz="1800">
                <a:latin typeface="Calibri"/>
                <a:cs typeface="Calibri"/>
              </a:rPr>
              <a:t>As a </a:t>
            </a:r>
            <a:r>
              <a:rPr dirty="0" sz="1800" spc="-10">
                <a:latin typeface="Calibri"/>
                <a:cs typeface="Calibri"/>
              </a:rPr>
              <a:t>result: </a:t>
            </a:r>
            <a:r>
              <a:rPr dirty="0" sz="1800" spc="-5" i="1">
                <a:latin typeface="Calibri"/>
                <a:cs typeface="Calibri"/>
              </a:rPr>
              <a:t>C</a:t>
            </a:r>
            <a:r>
              <a:rPr dirty="0" sz="1800" spc="-5">
                <a:latin typeface="Calibri"/>
                <a:cs typeface="Calibri"/>
              </a:rPr>
              <a:t>[</a:t>
            </a:r>
            <a:r>
              <a:rPr dirty="0" sz="1800" spc="-5" i="1">
                <a:latin typeface="Calibri"/>
                <a:cs typeface="Calibri"/>
              </a:rPr>
              <a:t>i</a:t>
            </a:r>
            <a:r>
              <a:rPr dirty="0" sz="1800" spc="-5">
                <a:latin typeface="Calibri"/>
                <a:cs typeface="Calibri"/>
              </a:rPr>
              <a:t>]=</a:t>
            </a:r>
            <a:r>
              <a:rPr dirty="0" sz="1800" spc="-5">
                <a:latin typeface="Symbol"/>
                <a:cs typeface="Symbol"/>
              </a:rPr>
              <a:t></a:t>
            </a:r>
            <a:r>
              <a:rPr dirty="0" baseline="-20833" sz="1800" spc="-7" i="1">
                <a:latin typeface="Calibri"/>
                <a:cs typeface="Calibri"/>
              </a:rPr>
              <a:t>k</a:t>
            </a:r>
            <a:r>
              <a:rPr dirty="0" baseline="-20833" sz="1800" spc="-7">
                <a:latin typeface="Symbol"/>
                <a:cs typeface="Symbol"/>
              </a:rPr>
              <a:t></a:t>
            </a:r>
            <a:r>
              <a:rPr dirty="0" baseline="-20833" sz="1800" spc="-7" i="1">
                <a:latin typeface="Calibri"/>
                <a:cs typeface="Calibri"/>
              </a:rPr>
              <a:t>A</a:t>
            </a:r>
            <a:r>
              <a:rPr dirty="0" baseline="-20833" sz="1800" spc="-7">
                <a:latin typeface="Calibri"/>
                <a:cs typeface="Calibri"/>
              </a:rPr>
              <a:t>[</a:t>
            </a:r>
            <a:r>
              <a:rPr dirty="0" baseline="-20833" sz="1800" spc="-7" i="1">
                <a:latin typeface="Calibri"/>
                <a:cs typeface="Calibri"/>
              </a:rPr>
              <a:t>i</a:t>
            </a:r>
            <a:r>
              <a:rPr dirty="0" baseline="-20833" sz="1800" spc="-7">
                <a:latin typeface="Calibri"/>
                <a:cs typeface="Calibri"/>
              </a:rPr>
              <a:t>]</a:t>
            </a:r>
            <a:r>
              <a:rPr dirty="0" sz="1800" spc="-5" i="1">
                <a:latin typeface="Calibri"/>
                <a:cs typeface="Calibri"/>
              </a:rPr>
              <a:t>B</a:t>
            </a:r>
            <a:r>
              <a:rPr dirty="0" sz="1800" spc="-5">
                <a:latin typeface="Calibri"/>
                <a:cs typeface="Calibri"/>
              </a:rPr>
              <a:t>[</a:t>
            </a:r>
            <a:r>
              <a:rPr dirty="0" sz="1800" spc="-5" i="1">
                <a:latin typeface="Calibri"/>
                <a:cs typeface="Calibri"/>
              </a:rPr>
              <a:t>k</a:t>
            </a:r>
            <a:r>
              <a:rPr dirty="0" sz="1800" spc="-5">
                <a:latin typeface="Calibri"/>
                <a:cs typeface="Calibri"/>
              </a:rPr>
              <a:t>],  (</a:t>
            </a:r>
            <a:r>
              <a:rPr dirty="0" sz="1800" spc="-5" i="1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[</a:t>
            </a:r>
            <a:r>
              <a:rPr dirty="0" sz="1800" spc="-5" i="1">
                <a:latin typeface="Calibri"/>
                <a:cs typeface="Calibri"/>
              </a:rPr>
              <a:t>i</a:t>
            </a:r>
            <a:r>
              <a:rPr dirty="0" sz="1800" spc="-5">
                <a:latin typeface="Calibri"/>
                <a:cs typeface="Calibri"/>
              </a:rPr>
              <a:t>]</a:t>
            </a:r>
            <a:r>
              <a:rPr dirty="0" sz="1800" spc="-5" i="1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{</a:t>
            </a:r>
            <a:r>
              <a:rPr dirty="0" sz="1800" spc="-5" i="1">
                <a:latin typeface="Calibri"/>
                <a:cs typeface="Calibri"/>
              </a:rPr>
              <a:t>k|a</a:t>
            </a:r>
            <a:r>
              <a:rPr dirty="0" baseline="-20833" sz="1800" spc="-7" i="1">
                <a:latin typeface="Calibri"/>
                <a:cs typeface="Calibri"/>
              </a:rPr>
              <a:t>ik</a:t>
            </a:r>
            <a:r>
              <a:rPr dirty="0" sz="1800" spc="-5" i="1">
                <a:latin typeface="Calibri"/>
                <a:cs typeface="Calibri"/>
              </a:rPr>
              <a:t>=true</a:t>
            </a:r>
            <a:r>
              <a:rPr dirty="0" sz="1800" spc="-5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10967" y="4142054"/>
            <a:ext cx="608965" cy="1015365"/>
          </a:xfrm>
          <a:custGeom>
            <a:avLst/>
            <a:gdLst/>
            <a:ahLst/>
            <a:cxnLst/>
            <a:rect l="l" t="t" r="r" b="b"/>
            <a:pathLst>
              <a:path w="608964" h="1015364">
                <a:moveTo>
                  <a:pt x="0" y="1015161"/>
                </a:moveTo>
                <a:lnTo>
                  <a:pt x="608520" y="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38912" y="4076705"/>
            <a:ext cx="119761" cy="141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89192" y="2049779"/>
            <a:ext cx="2221991" cy="1261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72428" y="2054351"/>
            <a:ext cx="2135123" cy="1306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3471" y="2156460"/>
            <a:ext cx="2161540" cy="1200785"/>
          </a:xfrm>
          <a:prstGeom prst="rect">
            <a:avLst/>
          </a:prstGeom>
          <a:solidFill>
            <a:srgbClr val="CCFFCC"/>
          </a:solidFill>
          <a:ln w="34747">
            <a:solidFill>
              <a:srgbClr val="99CC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algn="just" marL="91440" marR="260350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Calibri"/>
                <a:cs typeface="Calibri"/>
              </a:rPr>
              <a:t>Thought </a:t>
            </a:r>
            <a:r>
              <a:rPr dirty="0" sz="1800">
                <a:latin typeface="Calibri"/>
                <a:cs typeface="Calibri"/>
              </a:rPr>
              <a:t>as a </a:t>
            </a:r>
            <a:r>
              <a:rPr dirty="0" sz="1800" spc="-5">
                <a:latin typeface="Calibri"/>
                <a:cs typeface="Calibri"/>
              </a:rPr>
              <a:t>union  of sets </a:t>
            </a:r>
            <a:r>
              <a:rPr dirty="0" sz="1800" spc="-15">
                <a:latin typeface="Calibri"/>
                <a:cs typeface="Calibri"/>
              </a:rPr>
              <a:t>(row </a:t>
            </a:r>
            <a:r>
              <a:rPr dirty="0" sz="1800" spc="-5">
                <a:latin typeface="Calibri"/>
                <a:cs typeface="Calibri"/>
              </a:rPr>
              <a:t>union),  </a:t>
            </a:r>
            <a:r>
              <a:rPr dirty="0" sz="1800" spc="-5" i="1">
                <a:latin typeface="Calibri"/>
                <a:cs typeface="Calibri"/>
              </a:rPr>
              <a:t>n</a:t>
            </a:r>
            <a:r>
              <a:rPr dirty="0" baseline="25462" sz="1800" spc="-7">
                <a:latin typeface="Calibri"/>
                <a:cs typeface="Calibri"/>
              </a:rPr>
              <a:t>2 </a:t>
            </a:r>
            <a:r>
              <a:rPr dirty="0" sz="1800" spc="-5">
                <a:latin typeface="Calibri"/>
                <a:cs typeface="Calibri"/>
              </a:rPr>
              <a:t>unions </a:t>
            </a:r>
            <a:r>
              <a:rPr dirty="0" sz="1800" spc="-10">
                <a:latin typeface="Calibri"/>
                <a:cs typeface="Calibri"/>
              </a:rPr>
              <a:t>are </a:t>
            </a:r>
            <a:r>
              <a:rPr dirty="0" sz="1800" spc="-5">
                <a:latin typeface="Calibri"/>
                <a:cs typeface="Calibri"/>
              </a:rPr>
              <a:t>done  </a:t>
            </a:r>
            <a:r>
              <a:rPr dirty="0" sz="1800" spc="-10">
                <a:latin typeface="Calibri"/>
                <a:cs typeface="Calibri"/>
              </a:rPr>
              <a:t>at </a:t>
            </a:r>
            <a:r>
              <a:rPr dirty="0" sz="1800" spc="-15">
                <a:latin typeface="Calibri"/>
                <a:cs typeface="Calibri"/>
              </a:rPr>
              <a:t>most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45571" y="3140964"/>
            <a:ext cx="1798320" cy="485140"/>
          </a:xfrm>
          <a:custGeom>
            <a:avLst/>
            <a:gdLst/>
            <a:ahLst/>
            <a:cxnLst/>
            <a:rect l="l" t="t" r="r" b="b"/>
            <a:pathLst>
              <a:path w="1798320" h="485139">
                <a:moveTo>
                  <a:pt x="1797900" y="0"/>
                </a:moveTo>
                <a:lnTo>
                  <a:pt x="0" y="484606"/>
                </a:lnTo>
              </a:path>
            </a:pathLst>
          </a:custGeom>
          <a:ln w="12700">
            <a:solidFill>
              <a:srgbClr val="99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2" y="3551036"/>
            <a:ext cx="139700" cy="123189"/>
          </a:xfrm>
          <a:custGeom>
            <a:avLst/>
            <a:gdLst/>
            <a:ahLst/>
            <a:cxnLst/>
            <a:rect l="l" t="t" r="r" b="b"/>
            <a:pathLst>
              <a:path w="139700" h="123189">
                <a:moveTo>
                  <a:pt x="106095" y="0"/>
                </a:moveTo>
                <a:lnTo>
                  <a:pt x="0" y="94373"/>
                </a:lnTo>
                <a:lnTo>
                  <a:pt x="139153" y="122618"/>
                </a:lnTo>
                <a:lnTo>
                  <a:pt x="73571" y="74536"/>
                </a:lnTo>
                <a:lnTo>
                  <a:pt x="106095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00471" y="4843271"/>
            <a:ext cx="3627119" cy="984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83708" y="4847844"/>
            <a:ext cx="3659123" cy="1031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54752" y="4797425"/>
            <a:ext cx="3566160" cy="923925"/>
          </a:xfrm>
          <a:prstGeom prst="rect">
            <a:avLst/>
          </a:prstGeom>
          <a:solidFill>
            <a:srgbClr val="CCFFFF"/>
          </a:solidFill>
          <a:ln w="34747">
            <a:solidFill>
              <a:srgbClr val="3366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0805" marR="84455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Calibri"/>
                <a:cs typeface="Calibri"/>
              </a:rPr>
              <a:t>Union </a:t>
            </a:r>
            <a:r>
              <a:rPr dirty="0" sz="1800" spc="-15">
                <a:latin typeface="Calibri"/>
                <a:cs typeface="Calibri"/>
              </a:rPr>
              <a:t>for </a:t>
            </a:r>
            <a:r>
              <a:rPr dirty="0" sz="1800" i="1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[k] </a:t>
            </a:r>
            <a:r>
              <a:rPr dirty="0" sz="1800" spc="-5">
                <a:latin typeface="Calibri"/>
                <a:cs typeface="Calibri"/>
              </a:rPr>
              <a:t>is </a:t>
            </a:r>
            <a:r>
              <a:rPr dirty="0" sz="1800" spc="-10" b="1">
                <a:solidFill>
                  <a:srgbClr val="0000CC"/>
                </a:solidFill>
                <a:latin typeface="Calibri"/>
                <a:cs typeface="Calibri"/>
              </a:rPr>
              <a:t>repeated </a:t>
            </a:r>
            <a:r>
              <a:rPr dirty="0" sz="1800" spc="-5" b="1">
                <a:solidFill>
                  <a:srgbClr val="0000CC"/>
                </a:solidFill>
                <a:latin typeface="Calibri"/>
                <a:cs typeface="Calibri"/>
              </a:rPr>
              <a:t>each </a:t>
            </a:r>
            <a:r>
              <a:rPr dirty="0" sz="1800" spc="-10" b="1">
                <a:solidFill>
                  <a:srgbClr val="0000CC"/>
                </a:solidFill>
                <a:latin typeface="Calibri"/>
                <a:cs typeface="Calibri"/>
              </a:rPr>
              <a:t>time  </a:t>
            </a:r>
            <a:r>
              <a:rPr dirty="0" sz="1800" spc="-5">
                <a:latin typeface="Calibri"/>
                <a:cs typeface="Calibri"/>
              </a:rPr>
              <a:t>when the </a:t>
            </a:r>
            <a:r>
              <a:rPr dirty="0" sz="1800" spc="-5" i="1">
                <a:latin typeface="Calibri"/>
                <a:cs typeface="Calibri"/>
              </a:rPr>
              <a:t>k</a:t>
            </a:r>
            <a:r>
              <a:rPr dirty="0" sz="1800" spc="-5">
                <a:latin typeface="Calibri"/>
                <a:cs typeface="Calibri"/>
              </a:rPr>
              <a:t>th bit is </a:t>
            </a:r>
            <a:r>
              <a:rPr dirty="0" sz="1800" spc="-5" i="1">
                <a:latin typeface="Calibri"/>
                <a:cs typeface="Calibri"/>
              </a:rPr>
              <a:t>true </a:t>
            </a:r>
            <a:r>
              <a:rPr dirty="0" sz="1800" spc="-5">
                <a:latin typeface="Calibri"/>
                <a:cs typeface="Calibri"/>
              </a:rPr>
              <a:t>in </a:t>
            </a:r>
            <a:r>
              <a:rPr dirty="0" sz="1800">
                <a:latin typeface="Calibri"/>
                <a:cs typeface="Calibri"/>
              </a:rPr>
              <a:t>a  </a:t>
            </a:r>
            <a:r>
              <a:rPr dirty="0" sz="1800" spc="-15">
                <a:latin typeface="Calibri"/>
                <a:cs typeface="Calibri"/>
              </a:rPr>
              <a:t>different row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 i="1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encountered.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23288" y="0"/>
            <a:ext cx="5448287" cy="13380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2796" y="699516"/>
            <a:ext cx="8596882" cy="1374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1650364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Straightforward  Multiplication of Bit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635" y="2421635"/>
            <a:ext cx="5328285" cy="4102735"/>
          </a:xfrm>
          <a:custGeom>
            <a:avLst/>
            <a:gdLst/>
            <a:ahLst/>
            <a:cxnLst/>
            <a:rect l="l" t="t" r="r" b="b"/>
            <a:pathLst>
              <a:path w="5328284" h="4102734">
                <a:moveTo>
                  <a:pt x="0" y="0"/>
                </a:moveTo>
                <a:lnTo>
                  <a:pt x="5327904" y="0"/>
                </a:lnTo>
                <a:lnTo>
                  <a:pt x="5327904" y="4102608"/>
                </a:lnTo>
                <a:lnTo>
                  <a:pt x="0" y="4102608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5567" y="2564892"/>
            <a:ext cx="647700" cy="2159635"/>
          </a:xfrm>
          <a:custGeom>
            <a:avLst/>
            <a:gdLst/>
            <a:ahLst/>
            <a:cxnLst/>
            <a:rect l="l" t="t" r="r" b="b"/>
            <a:pathLst>
              <a:path w="647700" h="2159635">
                <a:moveTo>
                  <a:pt x="0" y="0"/>
                </a:moveTo>
                <a:lnTo>
                  <a:pt x="647700" y="0"/>
                </a:lnTo>
                <a:lnTo>
                  <a:pt x="647700" y="2159508"/>
                </a:lnTo>
                <a:lnTo>
                  <a:pt x="0" y="215950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940" y="1799613"/>
            <a:ext cx="6193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M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ultiplication of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B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two 12</a:t>
            </a:r>
            <a:r>
              <a:rPr dirty="0" sz="2400" b="1">
                <a:solidFill>
                  <a:srgbClr val="3E3E3E"/>
                </a:solidFill>
                <a:latin typeface="Symbol"/>
                <a:cs typeface="Symbol"/>
              </a:rPr>
              <a:t>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12</a:t>
            </a:r>
            <a:r>
              <a:rPr dirty="0" sz="2400" spc="-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matrices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927" y="4582477"/>
            <a:ext cx="318135" cy="1453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128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8 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9</a:t>
            </a:r>
            <a:endParaRPr baseline="-20833" sz="18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  <a:spcBef>
                <a:spcPts val="440"/>
              </a:spcBef>
            </a:pPr>
            <a:r>
              <a:rPr dirty="0" baseline="13888" sz="2700" i="1">
                <a:latin typeface="Times New Roman"/>
                <a:cs typeface="Times New Roman"/>
              </a:rPr>
              <a:t>A</a:t>
            </a:r>
            <a:r>
              <a:rPr dirty="0" sz="1200">
                <a:latin typeface="Times New Roman"/>
                <a:cs typeface="Times New Roman"/>
              </a:rPr>
              <a:t>10  </a:t>
            </a:r>
            <a:r>
              <a:rPr dirty="0" baseline="13888" sz="2700" i="1">
                <a:latin typeface="Times New Roman"/>
                <a:cs typeface="Times New Roman"/>
              </a:rPr>
              <a:t>A</a:t>
            </a:r>
            <a:r>
              <a:rPr dirty="0" sz="1200" spc="-50">
                <a:latin typeface="Times New Roman"/>
                <a:cs typeface="Times New Roman"/>
              </a:rPr>
              <a:t>11  </a:t>
            </a:r>
            <a:r>
              <a:rPr dirty="0" baseline="13888" sz="2700" i="1">
                <a:latin typeface="Times New Roman"/>
                <a:cs typeface="Times New Roman"/>
              </a:rPr>
              <a:t>A</a:t>
            </a:r>
            <a:r>
              <a:rPr dirty="0" sz="1200"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2416" y="2564892"/>
            <a:ext cx="73660" cy="3674745"/>
          </a:xfrm>
          <a:custGeom>
            <a:avLst/>
            <a:gdLst/>
            <a:ahLst/>
            <a:cxnLst/>
            <a:rect l="l" t="t" r="r" b="b"/>
            <a:pathLst>
              <a:path w="73659" h="3674745">
                <a:moveTo>
                  <a:pt x="73152" y="3674363"/>
                </a:moveTo>
                <a:lnTo>
                  <a:pt x="40982" y="3643196"/>
                </a:lnTo>
                <a:lnTo>
                  <a:pt x="27400" y="3606998"/>
                </a:lnTo>
                <a:lnTo>
                  <a:pt x="16071" y="3559511"/>
                </a:lnTo>
                <a:lnTo>
                  <a:pt x="7435" y="3502576"/>
                </a:lnTo>
                <a:lnTo>
                  <a:pt x="1932" y="3438032"/>
                </a:lnTo>
                <a:lnTo>
                  <a:pt x="0" y="3367722"/>
                </a:lnTo>
                <a:lnTo>
                  <a:pt x="0" y="306641"/>
                </a:lnTo>
                <a:lnTo>
                  <a:pt x="1932" y="236331"/>
                </a:lnTo>
                <a:lnTo>
                  <a:pt x="7435" y="171787"/>
                </a:lnTo>
                <a:lnTo>
                  <a:pt x="16071" y="114852"/>
                </a:lnTo>
                <a:lnTo>
                  <a:pt x="27400" y="67365"/>
                </a:lnTo>
                <a:lnTo>
                  <a:pt x="40982" y="31167"/>
                </a:lnTo>
                <a:lnTo>
                  <a:pt x="56379" y="8098"/>
                </a:lnTo>
                <a:lnTo>
                  <a:pt x="7315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5076" y="2564892"/>
            <a:ext cx="73660" cy="3674745"/>
          </a:xfrm>
          <a:custGeom>
            <a:avLst/>
            <a:gdLst/>
            <a:ahLst/>
            <a:cxnLst/>
            <a:rect l="l" t="t" r="r" b="b"/>
            <a:pathLst>
              <a:path w="73660" h="3674745">
                <a:moveTo>
                  <a:pt x="0" y="3674363"/>
                </a:moveTo>
                <a:lnTo>
                  <a:pt x="32169" y="3643196"/>
                </a:lnTo>
                <a:lnTo>
                  <a:pt x="45751" y="3606998"/>
                </a:lnTo>
                <a:lnTo>
                  <a:pt x="57080" y="3559511"/>
                </a:lnTo>
                <a:lnTo>
                  <a:pt x="65716" y="3502576"/>
                </a:lnTo>
                <a:lnTo>
                  <a:pt x="71219" y="3438032"/>
                </a:lnTo>
                <a:lnTo>
                  <a:pt x="73152" y="3367722"/>
                </a:lnTo>
                <a:lnTo>
                  <a:pt x="73152" y="306641"/>
                </a:lnTo>
                <a:lnTo>
                  <a:pt x="71219" y="236331"/>
                </a:lnTo>
                <a:lnTo>
                  <a:pt x="65716" y="171787"/>
                </a:lnTo>
                <a:lnTo>
                  <a:pt x="57080" y="114852"/>
                </a:lnTo>
                <a:lnTo>
                  <a:pt x="45751" y="67365"/>
                </a:lnTo>
                <a:lnTo>
                  <a:pt x="32169" y="31167"/>
                </a:lnTo>
                <a:lnTo>
                  <a:pt x="16772" y="8098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927" y="2662237"/>
            <a:ext cx="24580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865" algn="l"/>
              </a:tabLst>
            </a:pP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1	</a:t>
            </a:r>
            <a:r>
              <a:rPr dirty="0" sz="1800">
                <a:latin typeface="Times New Roman"/>
                <a:cs typeface="Times New Roman"/>
              </a:rPr>
              <a:t>1 0 1 1 0 1 0 1 0 0 0</a:t>
            </a:r>
            <a:r>
              <a:rPr dirty="0" sz="1800" spc="-1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algn="just" marL="12700" marR="2220595">
              <a:lnSpc>
                <a:spcPct val="100000"/>
              </a:lnSpc>
            </a:pP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2 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3 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4  </a:t>
            </a:r>
            <a:r>
              <a:rPr dirty="0" sz="1800" i="1">
                <a:latin typeface="Times New Roman"/>
                <a:cs typeface="Times New Roman"/>
              </a:rPr>
              <a:t>A</a:t>
            </a:r>
            <a:r>
              <a:rPr dirty="0" baseline="-20833" sz="1800">
                <a:latin typeface="Times New Roman"/>
                <a:cs typeface="Times New Roman"/>
              </a:rPr>
              <a:t>5</a:t>
            </a:r>
            <a:endParaRPr baseline="-20833"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1727" y="3238537"/>
            <a:ext cx="2026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1 0 1 1 1 0 0 1 1 0 1</a:t>
            </a:r>
            <a:r>
              <a:rPr dirty="0" sz="1800" spc="-1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7140" y="2551176"/>
            <a:ext cx="4877435" cy="145224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buChar char="•"/>
              <a:tabLst>
                <a:tab pos="195580" algn="l"/>
              </a:tabLst>
            </a:pPr>
            <a:r>
              <a:rPr dirty="0" sz="2400">
                <a:latin typeface="Times New Roman"/>
                <a:cs typeface="Times New Roman"/>
              </a:rPr>
              <a:t>12 </a:t>
            </a:r>
            <a:r>
              <a:rPr dirty="0" sz="2400" spc="-5">
                <a:latin typeface="Times New Roman"/>
                <a:cs typeface="Times New Roman"/>
              </a:rPr>
              <a:t>rows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i="1">
                <a:latin typeface="Times New Roman"/>
                <a:cs typeface="Times New Roman"/>
              </a:rPr>
              <a:t>B </a:t>
            </a:r>
            <a:r>
              <a:rPr dirty="0" sz="2400">
                <a:latin typeface="Times New Roman"/>
                <a:cs typeface="Times New Roman"/>
              </a:rPr>
              <a:t>are divided evenly into</a:t>
            </a:r>
            <a:r>
              <a:rPr dirty="0" sz="2400" spc="-1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3  groups, with </a:t>
            </a:r>
            <a:r>
              <a:rPr dirty="0" sz="2400" spc="-5">
                <a:latin typeface="Times New Roman"/>
                <a:cs typeface="Times New Roman"/>
              </a:rPr>
              <a:t>rows </a:t>
            </a:r>
            <a:r>
              <a:rPr dirty="0" sz="2400">
                <a:latin typeface="Times New Roman"/>
                <a:cs typeface="Times New Roman"/>
              </a:rPr>
              <a:t>1-4 in group 1,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12700" marR="242570">
              <a:lnSpc>
                <a:spcPts val="2590"/>
              </a:lnSpc>
              <a:spcBef>
                <a:spcPts val="580"/>
              </a:spcBef>
              <a:buChar char="•"/>
              <a:tabLst>
                <a:tab pos="189865" algn="l"/>
              </a:tabLst>
            </a:pPr>
            <a:r>
              <a:rPr dirty="0" sz="2400" spc="-30">
                <a:latin typeface="Times New Roman"/>
                <a:cs typeface="Times New Roman"/>
              </a:rPr>
              <a:t>With </a:t>
            </a:r>
            <a:r>
              <a:rPr dirty="0" sz="2400">
                <a:latin typeface="Times New Roman"/>
                <a:cs typeface="Times New Roman"/>
              </a:rPr>
              <a:t>each group, all possible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unions 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10">
                <a:latin typeface="Times New Roman"/>
                <a:cs typeface="Times New Roman"/>
              </a:rPr>
              <a:t>different </a:t>
            </a:r>
            <a:r>
              <a:rPr dirty="0" sz="2400" spc="-5">
                <a:latin typeface="Times New Roman"/>
                <a:cs typeface="Times New Roman"/>
              </a:rPr>
              <a:t>rows </a:t>
            </a:r>
            <a:r>
              <a:rPr dirty="0" sz="2400">
                <a:latin typeface="Times New Roman"/>
                <a:cs typeface="Times New Roman"/>
              </a:rPr>
              <a:t>are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pre-computed.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70877" y="3986952"/>
          <a:ext cx="7472680" cy="666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600"/>
                <a:gridCol w="2440305"/>
                <a:gridCol w="4675505"/>
              </a:tblGrid>
              <a:tr h="3533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800" i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20833" sz="1800">
                          <a:latin typeface="Times New Roman"/>
                          <a:cs typeface="Times New Roman"/>
                        </a:rPr>
                        <a:t>6</a:t>
                      </a:r>
                      <a:endParaRPr baseline="-20833"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9690"/>
                </a:tc>
                <a:tc>
                  <a:txBody>
                    <a:bodyPr/>
                    <a:lstStyle/>
                    <a:p>
                      <a:pPr algn="ctr" marR="217804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0 1 0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ts val="2620"/>
                        </a:lnSpc>
                      </a:pPr>
                      <a:r>
                        <a:rPr dirty="0" sz="2400" spc="-5">
                          <a:latin typeface="Times New Roman"/>
                          <a:cs typeface="Times New Roman"/>
                        </a:rPr>
                        <a:t>(This </a:t>
                      </a:r>
                      <a:r>
                        <a:rPr dirty="0" sz="2400">
                          <a:latin typeface="Times New Roman"/>
                          <a:cs typeface="Times New Roman"/>
                        </a:rPr>
                        <a:t>can be done with </a:t>
                      </a:r>
                      <a:r>
                        <a:rPr dirty="0" sz="2400" spc="-45">
                          <a:latin typeface="Times New Roman"/>
                          <a:cs typeface="Times New Roman"/>
                        </a:rPr>
                        <a:t>11 </a:t>
                      </a:r>
                      <a:r>
                        <a:rPr dirty="0" sz="2400" spc="-5">
                          <a:latin typeface="Times New Roman"/>
                          <a:cs typeface="Times New Roman"/>
                        </a:rPr>
                        <a:t>unions</a:t>
                      </a:r>
                      <a:r>
                        <a:rPr dirty="0" sz="2400" spc="-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>
                          <a:latin typeface="Times New Roman"/>
                          <a:cs typeface="Times New Roman"/>
                        </a:rPr>
                        <a:t>if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C99FF"/>
                    </a:solidFill>
                  </a:tcPr>
                </a:tc>
              </a:tr>
              <a:tr h="313365">
                <a:tc>
                  <a:txBody>
                    <a:bodyPr/>
                    <a:lstStyle/>
                    <a:p>
                      <a:pPr marL="31750">
                        <a:lnSpc>
                          <a:spcPts val="2005"/>
                        </a:lnSpc>
                      </a:pPr>
                      <a:r>
                        <a:rPr dirty="0" sz="1800" i="1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20833" sz="1800">
                          <a:latin typeface="Times New Roman"/>
                          <a:cs typeface="Times New Roman"/>
                        </a:rPr>
                        <a:t>7</a:t>
                      </a:r>
                      <a:endParaRPr baseline="-20833"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16535">
                        <a:lnSpc>
                          <a:spcPts val="2085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1 0 1 1 1 0 0 1 1 1 1</a:t>
                      </a:r>
                      <a:r>
                        <a:rPr dirty="0" sz="1800" spc="-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ts val="2365"/>
                        </a:lnSpc>
                      </a:pPr>
                      <a:r>
                        <a:rPr dirty="0" sz="2400">
                          <a:latin typeface="Times New Roman"/>
                          <a:cs typeface="Times New Roman"/>
                        </a:rPr>
                        <a:t>suitable order is</a:t>
                      </a:r>
                      <a:r>
                        <a:rPr dirty="0" sz="2400" spc="-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-5">
                          <a:latin typeface="Times New Roman"/>
                          <a:cs typeface="Times New Roman"/>
                        </a:rPr>
                        <a:t>assumed.)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C99FF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787140" y="4672583"/>
            <a:ext cx="4905375" cy="170815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  <a:buChar char="•"/>
              <a:tabLst>
                <a:tab pos="191135" algn="l"/>
              </a:tabLst>
            </a:pPr>
            <a:r>
              <a:rPr dirty="0" sz="2400" spc="-10">
                <a:latin typeface="Times New Roman"/>
                <a:cs typeface="Times New Roman"/>
              </a:rPr>
              <a:t>When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first row </a:t>
            </a:r>
            <a:r>
              <a:rPr dirty="0" sz="2400">
                <a:latin typeface="Times New Roman"/>
                <a:cs typeface="Times New Roman"/>
              </a:rPr>
              <a:t>of </a:t>
            </a:r>
            <a:r>
              <a:rPr dirty="0" sz="2400" spc="-5" i="1">
                <a:latin typeface="Times New Roman"/>
                <a:cs typeface="Times New Roman"/>
              </a:rPr>
              <a:t>AB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computed,  (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Times New Roman"/>
                <a:cs typeface="Times New Roman"/>
              </a:rPr>
              <a:t>[1]</a:t>
            </a:r>
            <a:r>
              <a:rPr dirty="0" sz="2400" spc="-5">
                <a:latin typeface="Symbol"/>
                <a:cs typeface="Symbol"/>
              </a:rPr>
              <a:t>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Times New Roman"/>
                <a:cs typeface="Times New Roman"/>
              </a:rPr>
              <a:t>[3]</a:t>
            </a:r>
            <a:r>
              <a:rPr dirty="0" sz="2400" spc="-5">
                <a:latin typeface="Symbol"/>
                <a:cs typeface="Symbol"/>
              </a:rPr>
              <a:t>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 spc="-5">
                <a:latin typeface="Times New Roman"/>
                <a:cs typeface="Times New Roman"/>
              </a:rPr>
              <a:t>[4])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used </a:t>
            </a:r>
            <a:r>
              <a:rPr dirty="0" sz="2400">
                <a:latin typeface="Times New Roman"/>
                <a:cs typeface="Times New Roman"/>
              </a:rPr>
              <a:t>in stead of 3  </a:t>
            </a:r>
            <a:r>
              <a:rPr dirty="0" sz="2400" spc="-10">
                <a:latin typeface="Times New Roman"/>
                <a:cs typeface="Times New Roman"/>
              </a:rPr>
              <a:t>different </a:t>
            </a:r>
            <a:r>
              <a:rPr dirty="0" sz="2400" spc="-5">
                <a:latin typeface="Times New Roman"/>
                <a:cs typeface="Times New Roman"/>
              </a:rPr>
              <a:t>unions, </a:t>
            </a:r>
            <a:r>
              <a:rPr dirty="0" sz="2400">
                <a:latin typeface="Times New Roman"/>
                <a:cs typeface="Times New Roman"/>
              </a:rPr>
              <a:t>and this </a:t>
            </a:r>
            <a:r>
              <a:rPr dirty="0" sz="2400" spc="-5">
                <a:latin typeface="Times New Roman"/>
                <a:cs typeface="Times New Roman"/>
              </a:rPr>
              <a:t>combination  </a:t>
            </a:r>
            <a:r>
              <a:rPr dirty="0" sz="2400">
                <a:latin typeface="Times New Roman"/>
                <a:cs typeface="Times New Roman"/>
              </a:rPr>
              <a:t>is </a:t>
            </a:r>
            <a:r>
              <a:rPr dirty="0" sz="2400" spc="-5">
                <a:latin typeface="Times New Roman"/>
                <a:cs typeface="Times New Roman"/>
              </a:rPr>
              <a:t>used </a:t>
            </a:r>
            <a:r>
              <a:rPr dirty="0" sz="2400">
                <a:latin typeface="Times New Roman"/>
                <a:cs typeface="Times New Roman"/>
              </a:rPr>
              <a:t>in </a:t>
            </a:r>
            <a:r>
              <a:rPr dirty="0" sz="2400" spc="-5">
                <a:latin typeface="Times New Roman"/>
                <a:cs typeface="Times New Roman"/>
              </a:rPr>
              <a:t>computing </a:t>
            </a:r>
            <a:r>
              <a:rPr dirty="0" sz="2400">
                <a:latin typeface="Times New Roman"/>
                <a:cs typeface="Times New Roman"/>
              </a:rPr>
              <a:t>the </a:t>
            </a:r>
            <a:r>
              <a:rPr dirty="0" sz="2400" spc="-5">
                <a:latin typeface="Times New Roman"/>
                <a:cs typeface="Times New Roman"/>
              </a:rPr>
              <a:t>3</a:t>
            </a:r>
            <a:r>
              <a:rPr dirty="0" baseline="24305" sz="2400" spc="-7">
                <a:latin typeface="Times New Roman"/>
                <a:cs typeface="Times New Roman"/>
              </a:rPr>
              <a:t>rd </a:t>
            </a:r>
            <a:r>
              <a:rPr dirty="0" sz="2400">
                <a:latin typeface="Times New Roman"/>
                <a:cs typeface="Times New Roman"/>
              </a:rPr>
              <a:t>and </a:t>
            </a:r>
            <a:r>
              <a:rPr dirty="0" sz="2400" spc="-5">
                <a:latin typeface="Times New Roman"/>
                <a:cs typeface="Times New Roman"/>
              </a:rPr>
              <a:t>7</a:t>
            </a:r>
            <a:r>
              <a:rPr dirty="0" baseline="24305" sz="2400" spc="-7">
                <a:latin typeface="Times New Roman"/>
                <a:cs typeface="Times New Roman"/>
              </a:rPr>
              <a:t>th 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rows as</a:t>
            </a:r>
            <a:r>
              <a:rPr dirty="0" sz="2400">
                <a:latin typeface="Times New Roman"/>
                <a:cs typeface="Times New Roman"/>
              </a:rPr>
              <a:t> well.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6438" y="5965850"/>
            <a:ext cx="1090295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Times New Roman"/>
                <a:cs typeface="Times New Roman"/>
              </a:rPr>
              <a:t>S</a:t>
            </a:r>
            <a:r>
              <a:rPr dirty="0" sz="2400">
                <a:latin typeface="Times New Roman"/>
                <a:cs typeface="Times New Roman"/>
              </a:rPr>
              <a:t>eg</a:t>
            </a:r>
            <a:r>
              <a:rPr dirty="0" sz="2400" spc="-20">
                <a:latin typeface="Times New Roman"/>
                <a:cs typeface="Times New Roman"/>
              </a:rPr>
              <a:t>m</a:t>
            </a:r>
            <a:r>
              <a:rPr dirty="0" sz="2400">
                <a:latin typeface="Times New Roman"/>
                <a:cs typeface="Times New Roman"/>
              </a:rPr>
              <a:t>ent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latin typeface="Times New Roman"/>
                <a:cs typeface="Times New Roman"/>
              </a:rPr>
              <a:t>Length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1579" y="4710188"/>
            <a:ext cx="291465" cy="1310005"/>
          </a:xfrm>
          <a:custGeom>
            <a:avLst/>
            <a:gdLst/>
            <a:ahLst/>
            <a:cxnLst/>
            <a:rect l="l" t="t" r="r" b="b"/>
            <a:pathLst>
              <a:path w="291464" h="1310004">
                <a:moveTo>
                  <a:pt x="291020" y="130961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27133" y="4648197"/>
            <a:ext cx="74930" cy="83185"/>
          </a:xfrm>
          <a:custGeom>
            <a:avLst/>
            <a:gdLst/>
            <a:ahLst/>
            <a:cxnLst/>
            <a:rect l="l" t="t" r="r" b="b"/>
            <a:pathLst>
              <a:path w="74930" h="83185">
                <a:moveTo>
                  <a:pt x="20662" y="0"/>
                </a:moveTo>
                <a:lnTo>
                  <a:pt x="0" y="82651"/>
                </a:lnTo>
                <a:lnTo>
                  <a:pt x="74383" y="66128"/>
                </a:lnTo>
                <a:lnTo>
                  <a:pt x="20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5423" y="0"/>
            <a:ext cx="784555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54579" y="699516"/>
            <a:ext cx="169163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20211" y="699516"/>
            <a:ext cx="3566159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093595" marR="5080" indent="-162941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Reducing the Duplicates  by</a:t>
            </a:r>
            <a:r>
              <a:rPr dirty="0" spc="5"/>
              <a:t> </a:t>
            </a:r>
            <a:r>
              <a:rPr dirty="0" spc="-10"/>
              <a:t>Grouping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712" y="0"/>
            <a:ext cx="7042402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13888" y="699516"/>
            <a:ext cx="3314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5650" y="112800"/>
            <a:ext cx="608965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801495" marR="5080" indent="-1789430">
              <a:lnSpc>
                <a:spcPct val="100600"/>
              </a:lnSpc>
              <a:spcBef>
                <a:spcPts val="65"/>
              </a:spcBef>
              <a:tabLst>
                <a:tab pos="3816350" algn="l"/>
              </a:tabLst>
            </a:pPr>
            <a:r>
              <a:rPr dirty="0" spc="-5"/>
              <a:t>The Segmentation </a:t>
            </a:r>
            <a:r>
              <a:rPr dirty="0" spc="-10"/>
              <a:t>for  </a:t>
            </a:r>
            <a:r>
              <a:rPr dirty="0" spc="-5"/>
              <a:t>Matrix	</a:t>
            </a:r>
            <a:r>
              <a:rPr dirty="0"/>
              <a:t>A</a:t>
            </a:r>
          </a:p>
        </p:txBody>
      </p:sp>
      <p:sp>
        <p:nvSpPr>
          <p:cNvPr id="5" name="object 5"/>
          <p:cNvSpPr/>
          <p:nvPr/>
        </p:nvSpPr>
        <p:spPr>
          <a:xfrm>
            <a:off x="1066800" y="2819400"/>
            <a:ext cx="228600" cy="3048000"/>
          </a:xfrm>
          <a:custGeom>
            <a:avLst/>
            <a:gdLst/>
            <a:ahLst/>
            <a:cxnLst/>
            <a:rect l="l" t="t" r="r" b="b"/>
            <a:pathLst>
              <a:path w="228600" h="3048000">
                <a:moveTo>
                  <a:pt x="228600" y="3048000"/>
                </a:moveTo>
                <a:lnTo>
                  <a:pt x="182529" y="3042839"/>
                </a:lnTo>
                <a:lnTo>
                  <a:pt x="139619" y="3028039"/>
                </a:lnTo>
                <a:lnTo>
                  <a:pt x="100788" y="3004621"/>
                </a:lnTo>
                <a:lnTo>
                  <a:pt x="66955" y="2973606"/>
                </a:lnTo>
                <a:lnTo>
                  <a:pt x="39041" y="2936015"/>
                </a:lnTo>
                <a:lnTo>
                  <a:pt x="17964" y="2892869"/>
                </a:lnTo>
                <a:lnTo>
                  <a:pt x="4644" y="2845190"/>
                </a:lnTo>
                <a:lnTo>
                  <a:pt x="0" y="2794000"/>
                </a:lnTo>
                <a:lnTo>
                  <a:pt x="0" y="254000"/>
                </a:lnTo>
                <a:lnTo>
                  <a:pt x="4644" y="202809"/>
                </a:lnTo>
                <a:lnTo>
                  <a:pt x="17964" y="155130"/>
                </a:lnTo>
                <a:lnTo>
                  <a:pt x="39041" y="111984"/>
                </a:lnTo>
                <a:lnTo>
                  <a:pt x="66955" y="74393"/>
                </a:lnTo>
                <a:lnTo>
                  <a:pt x="100788" y="43378"/>
                </a:lnTo>
                <a:lnTo>
                  <a:pt x="139619" y="19960"/>
                </a:lnTo>
                <a:lnTo>
                  <a:pt x="182529" y="5160"/>
                </a:lnTo>
                <a:lnTo>
                  <a:pt x="228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2819400"/>
            <a:ext cx="228600" cy="3048000"/>
          </a:xfrm>
          <a:custGeom>
            <a:avLst/>
            <a:gdLst/>
            <a:ahLst/>
            <a:cxnLst/>
            <a:rect l="l" t="t" r="r" b="b"/>
            <a:pathLst>
              <a:path w="228600" h="3048000">
                <a:moveTo>
                  <a:pt x="0" y="3048000"/>
                </a:moveTo>
                <a:lnTo>
                  <a:pt x="46070" y="3042839"/>
                </a:lnTo>
                <a:lnTo>
                  <a:pt x="88980" y="3028039"/>
                </a:lnTo>
                <a:lnTo>
                  <a:pt x="127811" y="3004621"/>
                </a:lnTo>
                <a:lnTo>
                  <a:pt x="161644" y="2973606"/>
                </a:lnTo>
                <a:lnTo>
                  <a:pt x="189558" y="2936015"/>
                </a:lnTo>
                <a:lnTo>
                  <a:pt x="210635" y="2892869"/>
                </a:lnTo>
                <a:lnTo>
                  <a:pt x="223955" y="2845190"/>
                </a:lnTo>
                <a:lnTo>
                  <a:pt x="228600" y="2794000"/>
                </a:lnTo>
                <a:lnTo>
                  <a:pt x="228600" y="254000"/>
                </a:lnTo>
                <a:lnTo>
                  <a:pt x="223955" y="202809"/>
                </a:lnTo>
                <a:lnTo>
                  <a:pt x="210635" y="155130"/>
                </a:lnTo>
                <a:lnTo>
                  <a:pt x="189558" y="111984"/>
                </a:lnTo>
                <a:lnTo>
                  <a:pt x="161644" y="74393"/>
                </a:lnTo>
                <a:lnTo>
                  <a:pt x="127811" y="43378"/>
                </a:lnTo>
                <a:lnTo>
                  <a:pt x="88980" y="19960"/>
                </a:lnTo>
                <a:lnTo>
                  <a:pt x="46070" y="516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24200" y="2667000"/>
            <a:ext cx="0" cy="2514600"/>
          </a:xfrm>
          <a:custGeom>
            <a:avLst/>
            <a:gdLst/>
            <a:ahLst/>
            <a:cxnLst/>
            <a:rect l="l" t="t" r="r" b="b"/>
            <a:pathLst>
              <a:path w="0"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9200" y="2590800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8800" y="2590800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1400" y="2514600"/>
            <a:ext cx="0" cy="3429000"/>
          </a:xfrm>
          <a:custGeom>
            <a:avLst/>
            <a:gdLst/>
            <a:ahLst/>
            <a:cxnLst/>
            <a:rect l="l" t="t" r="r" b="b"/>
            <a:pathLst>
              <a:path w="0" h="3429000">
                <a:moveTo>
                  <a:pt x="0" y="0"/>
                </a:moveTo>
                <a:lnTo>
                  <a:pt x="0" y="3429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9200" y="396240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 h="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9200" y="441960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 h="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38800" y="44196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24200" y="3962400"/>
            <a:ext cx="1905000" cy="457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dirty="0" sz="2000" spc="-5">
                <a:latin typeface="Times New Roman"/>
                <a:cs typeface="Times New Roman"/>
              </a:rPr>
              <a:t>bitSeg(A[i],2,t)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93" y="3986276"/>
            <a:ext cx="2202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2000" spc="5">
                <a:latin typeface="Times New Roman"/>
                <a:cs typeface="Times New Roman"/>
              </a:rPr>
              <a:t>A</a:t>
            </a:r>
            <a:r>
              <a:rPr dirty="0" baseline="-21367" sz="1950" spc="7">
                <a:latin typeface="Times New Roman"/>
                <a:cs typeface="Times New Roman"/>
              </a:rPr>
              <a:t>i	</a:t>
            </a:r>
            <a:r>
              <a:rPr dirty="0" sz="2000" spc="-5">
                <a:latin typeface="Times New Roman"/>
                <a:cs typeface="Times New Roman"/>
              </a:rPr>
              <a:t>bitSeg(A[i],1,t)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740" y="1763036"/>
            <a:ext cx="7401559" cy="8483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 spc="-35" i="1">
                <a:latin typeface="Times New Roman"/>
                <a:cs typeface="Times New Roman"/>
              </a:rPr>
              <a:t>n</a:t>
            </a:r>
            <a:r>
              <a:rPr dirty="0" sz="2500" spc="-35" i="1">
                <a:latin typeface="宋体"/>
                <a:cs typeface="宋体"/>
              </a:rPr>
              <a:t>×</a:t>
            </a:r>
            <a:r>
              <a:rPr dirty="0" sz="2400" spc="-35" i="1">
                <a:latin typeface="Times New Roman"/>
                <a:cs typeface="Times New Roman"/>
              </a:rPr>
              <a:t>n</a:t>
            </a:r>
            <a:r>
              <a:rPr dirty="0" sz="2400" spc="-1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array</a:t>
            </a:r>
            <a:endParaRPr sz="2400">
              <a:latin typeface="Times New Roman"/>
              <a:cs typeface="Times New Roman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  <a:tabLst>
                <a:tab pos="2108200" algn="l"/>
                <a:tab pos="2507615" algn="l"/>
                <a:tab pos="2857500" algn="l"/>
                <a:tab pos="3735704" algn="l"/>
                <a:tab pos="4249420" algn="l"/>
                <a:tab pos="4656455" algn="l"/>
                <a:tab pos="6175375" algn="l"/>
                <a:tab pos="6746875" algn="l"/>
                <a:tab pos="7159625" algn="l"/>
              </a:tabLst>
            </a:pP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  …	…	</a:t>
            </a:r>
            <a:r>
              <a:rPr dirty="0" sz="1800" i="1">
                <a:latin typeface="Times New Roman"/>
                <a:cs typeface="Times New Roman"/>
              </a:rPr>
              <a:t>t	t</a:t>
            </a:r>
            <a:r>
              <a:rPr dirty="0" sz="1800">
                <a:latin typeface="Times New Roman"/>
                <a:cs typeface="Times New Roman"/>
              </a:rPr>
              <a:t>+1 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…	…	2</a:t>
            </a:r>
            <a:r>
              <a:rPr dirty="0" sz="1800" i="1">
                <a:latin typeface="Times New Roman"/>
                <a:cs typeface="Times New Roman"/>
              </a:rPr>
              <a:t>t	</a:t>
            </a:r>
            <a:r>
              <a:rPr dirty="0" sz="1800" spc="-5" i="1">
                <a:latin typeface="Times New Roman"/>
                <a:cs typeface="Times New Roman"/>
              </a:rPr>
              <a:t>…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5" i="1">
                <a:latin typeface="Times New Roman"/>
                <a:cs typeface="Times New Roman"/>
              </a:rPr>
              <a:t>…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-10" i="1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</a:t>
            </a:r>
            <a:r>
              <a:rPr dirty="0" sz="1800" i="1">
                <a:latin typeface="Times New Roman"/>
                <a:cs typeface="Times New Roman"/>
              </a:rPr>
              <a:t>j</a:t>
            </a:r>
            <a:r>
              <a:rPr dirty="0" sz="1800">
                <a:latin typeface="Times New Roman"/>
                <a:cs typeface="Times New Roman"/>
              </a:rPr>
              <a:t>-1)</a:t>
            </a:r>
            <a:r>
              <a:rPr dirty="0" sz="1800" spc="5" i="1">
                <a:latin typeface="Times New Roman"/>
                <a:cs typeface="Times New Roman"/>
              </a:rPr>
              <a:t>t</a:t>
            </a:r>
            <a:r>
              <a:rPr dirty="0" sz="1800">
                <a:latin typeface="Times New Roman"/>
                <a:cs typeface="Times New Roman"/>
              </a:rPr>
              <a:t>+1	…	</a:t>
            </a:r>
            <a:r>
              <a:rPr dirty="0" sz="1800" i="1">
                <a:latin typeface="Times New Roman"/>
                <a:cs typeface="Times New Roman"/>
              </a:rPr>
              <a:t>jt	</a:t>
            </a:r>
            <a:r>
              <a:rPr dirty="0" sz="180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8800" y="3962400"/>
            <a:ext cx="1752600" cy="4572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dirty="0" sz="2000" spc="-5">
                <a:latin typeface="Times New Roman"/>
                <a:cs typeface="Times New Roman"/>
              </a:rPr>
              <a:t>bitSeg(A[i],j,t)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55520" y="5227320"/>
            <a:ext cx="3413759" cy="94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38755" y="5233428"/>
            <a:ext cx="123355" cy="7574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62200" y="5181600"/>
            <a:ext cx="3352800" cy="879475"/>
          </a:xfrm>
          <a:custGeom>
            <a:avLst/>
            <a:gdLst/>
            <a:ahLst/>
            <a:cxnLst/>
            <a:rect l="l" t="t" r="r" b="b"/>
            <a:pathLst>
              <a:path w="3352800" h="879475">
                <a:moveTo>
                  <a:pt x="0" y="0"/>
                </a:moveTo>
                <a:lnTo>
                  <a:pt x="3352800" y="0"/>
                </a:lnTo>
                <a:lnTo>
                  <a:pt x="3352800" y="879347"/>
                </a:lnTo>
                <a:lnTo>
                  <a:pt x="0" y="879347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62200" y="5181600"/>
            <a:ext cx="3352800" cy="879475"/>
          </a:xfrm>
          <a:prstGeom prst="rect">
            <a:avLst/>
          </a:prstGeom>
          <a:ln w="34747">
            <a:solidFill>
              <a:srgbClr val="FFCC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0805" marR="155575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Palatino Linotype"/>
                <a:cs typeface="Palatino Linotype"/>
              </a:rPr>
              <a:t>Bit </a:t>
            </a:r>
            <a:r>
              <a:rPr dirty="0" sz="1800" spc="-5">
                <a:latin typeface="Palatino Linotype"/>
                <a:cs typeface="Palatino Linotype"/>
              </a:rPr>
              <a:t>string </a:t>
            </a:r>
            <a:r>
              <a:rPr dirty="0" sz="1800">
                <a:latin typeface="Palatino Linotype"/>
                <a:cs typeface="Palatino Linotype"/>
              </a:rPr>
              <a:t>of </a:t>
            </a:r>
            <a:r>
              <a:rPr dirty="0" sz="1800" spc="-5">
                <a:latin typeface="Palatino Linotype"/>
                <a:cs typeface="Palatino Linotype"/>
              </a:rPr>
              <a:t>length </a:t>
            </a:r>
            <a:r>
              <a:rPr dirty="0" sz="1800" i="1">
                <a:latin typeface="Palatino Linotype"/>
                <a:cs typeface="Palatino Linotype"/>
              </a:rPr>
              <a:t>t</a:t>
            </a:r>
            <a:r>
              <a:rPr dirty="0" sz="1800">
                <a:latin typeface="Palatino Linotype"/>
                <a:cs typeface="Palatino Linotype"/>
              </a:rPr>
              <a:t>, </a:t>
            </a:r>
            <a:r>
              <a:rPr dirty="0" sz="1800" spc="-5">
                <a:latin typeface="Palatino Linotype"/>
                <a:cs typeface="Palatino Linotype"/>
              </a:rPr>
              <a:t>looked </a:t>
            </a:r>
            <a:r>
              <a:rPr dirty="0" sz="1800">
                <a:latin typeface="Palatino Linotype"/>
                <a:cs typeface="Palatino Linotype"/>
              </a:rPr>
              <a:t>as  a </a:t>
            </a:r>
            <a:r>
              <a:rPr dirty="0" sz="1800" i="1">
                <a:latin typeface="Palatino Linotype"/>
                <a:cs typeface="Palatino Linotype"/>
              </a:rPr>
              <a:t>t</a:t>
            </a:r>
            <a:r>
              <a:rPr dirty="0" sz="1800">
                <a:latin typeface="Palatino Linotype"/>
                <a:cs typeface="Palatino Linotype"/>
              </a:rPr>
              <a:t>-bit</a:t>
            </a:r>
            <a:r>
              <a:rPr dirty="0" sz="1800" spc="-10">
                <a:latin typeface="Palatino Linotype"/>
                <a:cs typeface="Palatino Linotype"/>
              </a:rPr>
              <a:t> </a:t>
            </a:r>
            <a:r>
              <a:rPr dirty="0" sz="1800" spc="-5">
                <a:latin typeface="Palatino Linotype"/>
                <a:cs typeface="Palatino Linotype"/>
              </a:rPr>
              <a:t>integer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92603" y="4399140"/>
            <a:ext cx="427355" cy="782955"/>
          </a:xfrm>
          <a:custGeom>
            <a:avLst/>
            <a:gdLst/>
            <a:ahLst/>
            <a:cxnLst/>
            <a:rect l="l" t="t" r="r" b="b"/>
            <a:pathLst>
              <a:path w="427355" h="782954">
                <a:moveTo>
                  <a:pt x="426796" y="782459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62201" y="4343398"/>
            <a:ext cx="70485" cy="85725"/>
          </a:xfrm>
          <a:custGeom>
            <a:avLst/>
            <a:gdLst/>
            <a:ahLst/>
            <a:cxnLst/>
            <a:rect l="l" t="t" r="r" b="b"/>
            <a:pathLst>
              <a:path w="70485" h="85725">
                <a:moveTo>
                  <a:pt x="0" y="0"/>
                </a:moveTo>
                <a:lnTo>
                  <a:pt x="3035" y="85140"/>
                </a:lnTo>
                <a:lnTo>
                  <a:pt x="69938" y="486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91000" y="4406900"/>
            <a:ext cx="0" cy="774700"/>
          </a:xfrm>
          <a:custGeom>
            <a:avLst/>
            <a:gdLst/>
            <a:ahLst/>
            <a:cxnLst/>
            <a:rect l="l" t="t" r="r" b="b"/>
            <a:pathLst>
              <a:path w="0" h="774700">
                <a:moveTo>
                  <a:pt x="0" y="7747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52903" y="434339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57800" y="4456506"/>
            <a:ext cx="1015365" cy="725170"/>
          </a:xfrm>
          <a:custGeom>
            <a:avLst/>
            <a:gdLst/>
            <a:ahLst/>
            <a:cxnLst/>
            <a:rect l="l" t="t" r="r" b="b"/>
            <a:pathLst>
              <a:path w="1015364" h="725170">
                <a:moveTo>
                  <a:pt x="0" y="725093"/>
                </a:moveTo>
                <a:lnTo>
                  <a:pt x="101512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40444" y="4419597"/>
            <a:ext cx="84455" cy="75565"/>
          </a:xfrm>
          <a:custGeom>
            <a:avLst/>
            <a:gdLst/>
            <a:ahLst/>
            <a:cxnLst/>
            <a:rect l="l" t="t" r="r" b="b"/>
            <a:pathLst>
              <a:path w="84454" h="75564">
                <a:moveTo>
                  <a:pt x="84150" y="0"/>
                </a:moveTo>
                <a:lnTo>
                  <a:pt x="0" y="13296"/>
                </a:lnTo>
                <a:lnTo>
                  <a:pt x="44297" y="75298"/>
                </a:lnTo>
                <a:lnTo>
                  <a:pt x="8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8408" y="2276857"/>
            <a:ext cx="4192524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8408" y="2276857"/>
            <a:ext cx="4192904" cy="3848100"/>
          </a:xfrm>
          <a:custGeom>
            <a:avLst/>
            <a:gdLst/>
            <a:ahLst/>
            <a:cxnLst/>
            <a:rect l="l" t="t" r="r" b="b"/>
            <a:pathLst>
              <a:path w="4192904" h="3848100">
                <a:moveTo>
                  <a:pt x="0" y="641362"/>
                </a:moveTo>
                <a:lnTo>
                  <a:pt x="1759" y="593496"/>
                </a:lnTo>
                <a:lnTo>
                  <a:pt x="6953" y="546586"/>
                </a:lnTo>
                <a:lnTo>
                  <a:pt x="15460" y="500755"/>
                </a:lnTo>
                <a:lnTo>
                  <a:pt x="27154" y="456128"/>
                </a:lnTo>
                <a:lnTo>
                  <a:pt x="41912" y="412828"/>
                </a:lnTo>
                <a:lnTo>
                  <a:pt x="59609" y="370979"/>
                </a:lnTo>
                <a:lnTo>
                  <a:pt x="80122" y="330707"/>
                </a:lnTo>
                <a:lnTo>
                  <a:pt x="103327" y="292133"/>
                </a:lnTo>
                <a:lnTo>
                  <a:pt x="129099" y="255383"/>
                </a:lnTo>
                <a:lnTo>
                  <a:pt x="157315" y="220581"/>
                </a:lnTo>
                <a:lnTo>
                  <a:pt x="187850" y="187850"/>
                </a:lnTo>
                <a:lnTo>
                  <a:pt x="220581" y="157315"/>
                </a:lnTo>
                <a:lnTo>
                  <a:pt x="255383" y="129099"/>
                </a:lnTo>
                <a:lnTo>
                  <a:pt x="292133" y="103327"/>
                </a:lnTo>
                <a:lnTo>
                  <a:pt x="330707" y="80122"/>
                </a:lnTo>
                <a:lnTo>
                  <a:pt x="370979" y="59609"/>
                </a:lnTo>
                <a:lnTo>
                  <a:pt x="412828" y="41912"/>
                </a:lnTo>
                <a:lnTo>
                  <a:pt x="456128" y="27154"/>
                </a:lnTo>
                <a:lnTo>
                  <a:pt x="500755" y="15460"/>
                </a:lnTo>
                <a:lnTo>
                  <a:pt x="546586" y="6953"/>
                </a:lnTo>
                <a:lnTo>
                  <a:pt x="593496" y="1759"/>
                </a:lnTo>
                <a:lnTo>
                  <a:pt x="641362" y="0"/>
                </a:lnTo>
                <a:lnTo>
                  <a:pt x="3551161" y="0"/>
                </a:lnTo>
                <a:lnTo>
                  <a:pt x="3599027" y="1759"/>
                </a:lnTo>
                <a:lnTo>
                  <a:pt x="3645937" y="6953"/>
                </a:lnTo>
                <a:lnTo>
                  <a:pt x="3691768" y="15460"/>
                </a:lnTo>
                <a:lnTo>
                  <a:pt x="3736395" y="27154"/>
                </a:lnTo>
                <a:lnTo>
                  <a:pt x="3779695" y="41912"/>
                </a:lnTo>
                <a:lnTo>
                  <a:pt x="3821544" y="59609"/>
                </a:lnTo>
                <a:lnTo>
                  <a:pt x="3861816" y="80122"/>
                </a:lnTo>
                <a:lnTo>
                  <a:pt x="3900390" y="103327"/>
                </a:lnTo>
                <a:lnTo>
                  <a:pt x="3937140" y="129099"/>
                </a:lnTo>
                <a:lnTo>
                  <a:pt x="3971942" y="157315"/>
                </a:lnTo>
                <a:lnTo>
                  <a:pt x="4004673" y="187850"/>
                </a:lnTo>
                <a:lnTo>
                  <a:pt x="4035208" y="220581"/>
                </a:lnTo>
                <a:lnTo>
                  <a:pt x="4063424" y="255383"/>
                </a:lnTo>
                <a:lnTo>
                  <a:pt x="4089196" y="292133"/>
                </a:lnTo>
                <a:lnTo>
                  <a:pt x="4112401" y="330707"/>
                </a:lnTo>
                <a:lnTo>
                  <a:pt x="4132914" y="370979"/>
                </a:lnTo>
                <a:lnTo>
                  <a:pt x="4150611" y="412828"/>
                </a:lnTo>
                <a:lnTo>
                  <a:pt x="4165369" y="456128"/>
                </a:lnTo>
                <a:lnTo>
                  <a:pt x="4177063" y="500755"/>
                </a:lnTo>
                <a:lnTo>
                  <a:pt x="4185570" y="546586"/>
                </a:lnTo>
                <a:lnTo>
                  <a:pt x="4190764" y="593496"/>
                </a:lnTo>
                <a:lnTo>
                  <a:pt x="4192524" y="641362"/>
                </a:lnTo>
                <a:lnTo>
                  <a:pt x="4192524" y="3206737"/>
                </a:lnTo>
                <a:lnTo>
                  <a:pt x="4190764" y="3254603"/>
                </a:lnTo>
                <a:lnTo>
                  <a:pt x="4185570" y="3301513"/>
                </a:lnTo>
                <a:lnTo>
                  <a:pt x="4177063" y="3347344"/>
                </a:lnTo>
                <a:lnTo>
                  <a:pt x="4165369" y="3391971"/>
                </a:lnTo>
                <a:lnTo>
                  <a:pt x="4150611" y="3435271"/>
                </a:lnTo>
                <a:lnTo>
                  <a:pt x="4132914" y="3477120"/>
                </a:lnTo>
                <a:lnTo>
                  <a:pt x="4112401" y="3517392"/>
                </a:lnTo>
                <a:lnTo>
                  <a:pt x="4089196" y="3555966"/>
                </a:lnTo>
                <a:lnTo>
                  <a:pt x="4063424" y="3592716"/>
                </a:lnTo>
                <a:lnTo>
                  <a:pt x="4035208" y="3627518"/>
                </a:lnTo>
                <a:lnTo>
                  <a:pt x="4004673" y="3660249"/>
                </a:lnTo>
                <a:lnTo>
                  <a:pt x="3971942" y="3690784"/>
                </a:lnTo>
                <a:lnTo>
                  <a:pt x="3937140" y="3719000"/>
                </a:lnTo>
                <a:lnTo>
                  <a:pt x="3900390" y="3744772"/>
                </a:lnTo>
                <a:lnTo>
                  <a:pt x="3861816" y="3767977"/>
                </a:lnTo>
                <a:lnTo>
                  <a:pt x="3821544" y="3788490"/>
                </a:lnTo>
                <a:lnTo>
                  <a:pt x="3779695" y="3806187"/>
                </a:lnTo>
                <a:lnTo>
                  <a:pt x="3736395" y="3820945"/>
                </a:lnTo>
                <a:lnTo>
                  <a:pt x="3691768" y="3832639"/>
                </a:lnTo>
                <a:lnTo>
                  <a:pt x="3645937" y="3841146"/>
                </a:lnTo>
                <a:lnTo>
                  <a:pt x="3599027" y="3846340"/>
                </a:lnTo>
                <a:lnTo>
                  <a:pt x="3551161" y="3848100"/>
                </a:lnTo>
                <a:lnTo>
                  <a:pt x="641362" y="3848100"/>
                </a:lnTo>
                <a:lnTo>
                  <a:pt x="593496" y="3846340"/>
                </a:lnTo>
                <a:lnTo>
                  <a:pt x="546586" y="3841146"/>
                </a:lnTo>
                <a:lnTo>
                  <a:pt x="500755" y="3832639"/>
                </a:lnTo>
                <a:lnTo>
                  <a:pt x="456128" y="3820945"/>
                </a:lnTo>
                <a:lnTo>
                  <a:pt x="412828" y="3806187"/>
                </a:lnTo>
                <a:lnTo>
                  <a:pt x="370979" y="3788490"/>
                </a:lnTo>
                <a:lnTo>
                  <a:pt x="330707" y="3767977"/>
                </a:lnTo>
                <a:lnTo>
                  <a:pt x="292133" y="3744772"/>
                </a:lnTo>
                <a:lnTo>
                  <a:pt x="255383" y="3719000"/>
                </a:lnTo>
                <a:lnTo>
                  <a:pt x="220581" y="3690784"/>
                </a:lnTo>
                <a:lnTo>
                  <a:pt x="187850" y="3660249"/>
                </a:lnTo>
                <a:lnTo>
                  <a:pt x="157315" y="3627518"/>
                </a:lnTo>
                <a:lnTo>
                  <a:pt x="129099" y="3592716"/>
                </a:lnTo>
                <a:lnTo>
                  <a:pt x="103327" y="3555966"/>
                </a:lnTo>
                <a:lnTo>
                  <a:pt x="80122" y="3517392"/>
                </a:lnTo>
                <a:lnTo>
                  <a:pt x="59609" y="3477120"/>
                </a:lnTo>
                <a:lnTo>
                  <a:pt x="41912" y="3435271"/>
                </a:lnTo>
                <a:lnTo>
                  <a:pt x="27154" y="3391971"/>
                </a:lnTo>
                <a:lnTo>
                  <a:pt x="15460" y="3347344"/>
                </a:lnTo>
                <a:lnTo>
                  <a:pt x="6953" y="3301513"/>
                </a:lnTo>
                <a:lnTo>
                  <a:pt x="1759" y="3254603"/>
                </a:lnTo>
                <a:lnTo>
                  <a:pt x="0" y="3206737"/>
                </a:lnTo>
                <a:lnTo>
                  <a:pt x="0" y="64136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8810" y="1611718"/>
            <a:ext cx="3533140" cy="2755900"/>
          </a:xfrm>
          <a:custGeom>
            <a:avLst/>
            <a:gdLst/>
            <a:ahLst/>
            <a:cxnLst/>
            <a:rect l="l" t="t" r="r" b="b"/>
            <a:pathLst>
              <a:path w="3533140" h="2755900">
                <a:moveTo>
                  <a:pt x="0" y="2755303"/>
                </a:moveTo>
                <a:lnTo>
                  <a:pt x="3532720" y="0"/>
                </a:lnTo>
              </a:path>
            </a:pathLst>
          </a:custGeom>
          <a:ln w="28956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51344" y="1558288"/>
            <a:ext cx="158750" cy="146685"/>
          </a:xfrm>
          <a:custGeom>
            <a:avLst/>
            <a:gdLst/>
            <a:ahLst/>
            <a:cxnLst/>
            <a:rect l="l" t="t" r="r" b="b"/>
            <a:pathLst>
              <a:path w="158750" h="146685">
                <a:moveTo>
                  <a:pt x="158673" y="0"/>
                </a:moveTo>
                <a:lnTo>
                  <a:pt x="0" y="31965"/>
                </a:lnTo>
                <a:lnTo>
                  <a:pt x="90182" y="53428"/>
                </a:lnTo>
                <a:lnTo>
                  <a:pt x="89039" y="146126"/>
                </a:lnTo>
                <a:lnTo>
                  <a:pt x="15867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636" y="239268"/>
            <a:ext cx="422605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388752"/>
            <a:ext cx="342582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</a:t>
            </a:r>
            <a:r>
              <a:rPr dirty="0" spc="-65"/>
              <a:t> </a:t>
            </a:r>
            <a:r>
              <a:rPr dirty="0" spc="-5"/>
              <a:t>Example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16894" y="5096555"/>
            <a:ext cx="11239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10">
                <a:latin typeface="Symbol"/>
                <a:cs typeface="Symbol"/>
              </a:rPr>
              <a:t>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798" y="5097684"/>
            <a:ext cx="11239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10">
                <a:latin typeface="Symbol"/>
                <a:cs typeface="Symbol"/>
              </a:rPr>
              <a:t>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798" y="3800240"/>
            <a:ext cx="11239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10">
                <a:latin typeface="Symbol"/>
                <a:cs typeface="Symbol"/>
              </a:rPr>
              <a:t>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0798" y="2719037"/>
            <a:ext cx="11239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10">
                <a:latin typeface="Symbol"/>
                <a:cs typeface="Symbol"/>
              </a:rPr>
              <a:t></a:t>
            </a:r>
            <a:endParaRPr sz="1750">
              <a:latin typeface="Symbol"/>
              <a:cs typeface="Symbo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1748" y="5324284"/>
          <a:ext cx="3886835" cy="1207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"/>
                <a:gridCol w="321945"/>
                <a:gridCol w="320040"/>
                <a:gridCol w="320675"/>
                <a:gridCol w="321309"/>
                <a:gridCol w="320675"/>
                <a:gridCol w="320675"/>
                <a:gridCol w="321310"/>
                <a:gridCol w="320039"/>
                <a:gridCol w="320675"/>
                <a:gridCol w="320675"/>
                <a:gridCol w="339725"/>
              </a:tblGrid>
              <a:tr h="32435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 spc="4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1587" sz="2625">
                          <a:latin typeface="Symbol"/>
                          <a:cs typeface="Symbol"/>
                        </a:rPr>
                        <a:t></a:t>
                      </a:r>
                      <a:endParaRPr baseline="1587" sz="2625">
                        <a:latin typeface="Symbol"/>
                        <a:cs typeface="Symbol"/>
                      </a:endParaRPr>
                    </a:p>
                  </a:txBody>
                  <a:tcPr marL="0" marR="0" marB="0" marT="8890"/>
                </a:tc>
              </a:tr>
              <a:tr h="338581">
                <a:tc>
                  <a:txBody>
                    <a:bodyPr/>
                    <a:lstStyle/>
                    <a:p>
                      <a:pPr marL="31750">
                        <a:lnSpc>
                          <a:spcPts val="740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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baseline="-22222" sz="2625" spc="15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 spc="1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r" marR="952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73025">
                        <a:lnSpc>
                          <a:spcPts val="1085"/>
                        </a:lnSpc>
                      </a:pPr>
                      <a:r>
                        <a:rPr dirty="0" baseline="-31746" sz="2625" spc="37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750" spc="25">
                          <a:latin typeface="Symbol"/>
                          <a:cs typeface="Symbol"/>
                        </a:rPr>
                        <a:t>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algn="ctr" marL="189865">
                        <a:lnSpc>
                          <a:spcPts val="1480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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</a:tr>
              <a:tr h="543882">
                <a:tc>
                  <a:txBody>
                    <a:bodyPr/>
                    <a:lstStyle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dirty="0" sz="1750" spc="-220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baseline="-22222" sz="2625" spc="-330">
                          <a:latin typeface="Symbol"/>
                          <a:cs typeface="Symbol"/>
                        </a:rPr>
                        <a:t></a:t>
                      </a:r>
                      <a:r>
                        <a:rPr dirty="0" baseline="-7936" sz="2625" spc="-330">
                          <a:latin typeface="Times New Roman"/>
                          <a:cs typeface="Times New Roman"/>
                        </a:rPr>
                        <a:t>1</a:t>
                      </a:r>
                      <a:endParaRPr baseline="-7936" sz="2625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86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025"/>
                        </a:lnSpc>
                      </a:pPr>
                      <a:r>
                        <a:rPr dirty="0" baseline="-7936" sz="2625" spc="37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750" spc="-685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baseline="-22222" sz="2625">
                          <a:latin typeface="Symbol"/>
                          <a:cs typeface="Symbol"/>
                        </a:rPr>
                        <a:t></a:t>
                      </a:r>
                      <a:endParaRPr baseline="-22222" sz="2625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399259" y="4880315"/>
            <a:ext cx="229870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-23809" sz="2625" spc="67">
                <a:latin typeface="Times New Roman"/>
                <a:cs typeface="Times New Roman"/>
              </a:rPr>
              <a:t>0</a:t>
            </a:r>
            <a:r>
              <a:rPr dirty="0" sz="1750" spc="10">
                <a:latin typeface="Symbol"/>
                <a:cs typeface="Symbol"/>
              </a:rPr>
              <a:t>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762" y="4978503"/>
            <a:ext cx="302831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3375" algn="l"/>
                <a:tab pos="655955" algn="l"/>
                <a:tab pos="975360" algn="l"/>
                <a:tab pos="1298575" algn="l"/>
                <a:tab pos="1617980" algn="l"/>
                <a:tab pos="1940560" algn="l"/>
                <a:tab pos="2259965" algn="l"/>
                <a:tab pos="2580640" algn="l"/>
                <a:tab pos="2901950" algn="l"/>
              </a:tabLst>
            </a:pP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0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0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0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r>
              <a:rPr dirty="0" sz="1750" spc="10">
                <a:latin typeface="Times New Roman"/>
                <a:cs typeface="Times New Roman"/>
              </a:rPr>
              <a:t>	</a:t>
            </a:r>
            <a:r>
              <a:rPr dirty="0" sz="1750" spc="1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798" y="4881443"/>
            <a:ext cx="22542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10">
                <a:latin typeface="Symbol"/>
                <a:cs typeface="Symbol"/>
              </a:rPr>
              <a:t></a:t>
            </a:r>
            <a:r>
              <a:rPr dirty="0" baseline="-23809" sz="2625" spc="15">
                <a:latin typeface="Times New Roman"/>
                <a:cs typeface="Times New Roman"/>
              </a:rPr>
              <a:t>0</a:t>
            </a:r>
            <a:endParaRPr baseline="-23809" sz="26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5114" y="1852422"/>
            <a:ext cx="0" cy="4678680"/>
          </a:xfrm>
          <a:custGeom>
            <a:avLst/>
            <a:gdLst/>
            <a:ahLst/>
            <a:cxnLst/>
            <a:rect l="l" t="t" r="r" b="b"/>
            <a:pathLst>
              <a:path w="0" h="4678680">
                <a:moveTo>
                  <a:pt x="0" y="0"/>
                </a:moveTo>
                <a:lnTo>
                  <a:pt x="0" y="4678680"/>
                </a:lnTo>
              </a:path>
            </a:pathLst>
          </a:custGeom>
          <a:ln w="28956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8697" y="1829561"/>
            <a:ext cx="0" cy="4680585"/>
          </a:xfrm>
          <a:custGeom>
            <a:avLst/>
            <a:gdLst/>
            <a:ahLst/>
            <a:cxnLst/>
            <a:rect l="l" t="t" r="r" b="b"/>
            <a:pathLst>
              <a:path w="0" h="4680584">
                <a:moveTo>
                  <a:pt x="0" y="0"/>
                </a:moveTo>
                <a:lnTo>
                  <a:pt x="0" y="4680204"/>
                </a:lnTo>
              </a:path>
            </a:pathLst>
          </a:custGeom>
          <a:ln w="28956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48894" y="2794127"/>
            <a:ext cx="9334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8894" y="3775583"/>
            <a:ext cx="9334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5">
                <a:latin typeface="Times New Roman"/>
                <a:cs typeface="Times New Roman"/>
              </a:rPr>
              <a:t>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590" y="4881397"/>
            <a:ext cx="240029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600" spc="-10">
                <a:latin typeface="Times New Roman"/>
                <a:cs typeface="Times New Roman"/>
              </a:rPr>
              <a:t>A</a:t>
            </a:r>
            <a:r>
              <a:rPr dirty="0" baseline="-21164" sz="1575" spc="7">
                <a:latin typeface="Times New Roman"/>
                <a:cs typeface="Times New Roman"/>
              </a:rPr>
              <a:t>9  </a:t>
            </a:r>
            <a:r>
              <a:rPr dirty="0" sz="1600" spc="-5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894" y="5409310"/>
            <a:ext cx="16319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10">
                <a:latin typeface="Times New Roman"/>
                <a:cs typeface="Times New Roman"/>
              </a:rPr>
              <a:t>10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590" y="5619622"/>
            <a:ext cx="172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8894" y="5735447"/>
            <a:ext cx="15367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Times New Roman"/>
                <a:cs typeface="Times New Roman"/>
              </a:rPr>
              <a:t>11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2590" y="5994527"/>
            <a:ext cx="3092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3888" sz="2400" spc="-15">
                <a:latin typeface="Times New Roman"/>
                <a:cs typeface="Times New Roman"/>
              </a:rPr>
              <a:t>A</a:t>
            </a:r>
            <a:r>
              <a:rPr dirty="0" sz="1050" spc="10">
                <a:latin typeface="Times New Roman"/>
                <a:cs typeface="Times New Roman"/>
              </a:rPr>
              <a:t>12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210" y="1727136"/>
            <a:ext cx="7505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0" marR="5080" indent="-11493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Group</a:t>
            </a:r>
            <a:r>
              <a:rPr dirty="0" sz="1600" spc="-80" b="1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1  (1…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64666" y="1727136"/>
            <a:ext cx="7975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Group 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2  </a:t>
            </a: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…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dirty="0" sz="1600" spc="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4191" y="1741324"/>
            <a:ext cx="8978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Group 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3  </a:t>
            </a: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…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09259" y="2636520"/>
            <a:ext cx="0" cy="3168650"/>
          </a:xfrm>
          <a:custGeom>
            <a:avLst/>
            <a:gdLst/>
            <a:ahLst/>
            <a:cxnLst/>
            <a:rect l="l" t="t" r="r" b="b"/>
            <a:pathLst>
              <a:path w="0" h="3168650">
                <a:moveTo>
                  <a:pt x="0" y="0"/>
                </a:moveTo>
                <a:lnTo>
                  <a:pt x="0" y="31683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98591" y="263652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0" y="0"/>
                </a:moveTo>
                <a:lnTo>
                  <a:pt x="1508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0115" y="5804915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0" y="0"/>
                </a:moveTo>
                <a:lnTo>
                  <a:pt x="1508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10500" y="2636520"/>
            <a:ext cx="0" cy="3168650"/>
          </a:xfrm>
          <a:custGeom>
            <a:avLst/>
            <a:gdLst/>
            <a:ahLst/>
            <a:cxnLst/>
            <a:rect l="l" t="t" r="r" b="b"/>
            <a:pathLst>
              <a:path w="0" h="3168650">
                <a:moveTo>
                  <a:pt x="0" y="0"/>
                </a:moveTo>
                <a:lnTo>
                  <a:pt x="0" y="31683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68768" y="263652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150875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67243" y="5804915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 h="0">
                <a:moveTo>
                  <a:pt x="150875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011102" y="4978527"/>
            <a:ext cx="2984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baseline="13888" sz="2400" spc="-7">
                <a:latin typeface="Times New Roman"/>
                <a:cs typeface="Times New Roman"/>
              </a:rPr>
              <a:t>B</a:t>
            </a:r>
            <a:r>
              <a:rPr dirty="0" sz="1050" spc="10">
                <a:latin typeface="Times New Roman"/>
                <a:cs typeface="Times New Roman"/>
              </a:rPr>
              <a:t>10  </a:t>
            </a:r>
            <a:r>
              <a:rPr dirty="0" baseline="13888" sz="2400" spc="-7">
                <a:latin typeface="Times New Roman"/>
                <a:cs typeface="Times New Roman"/>
              </a:rPr>
              <a:t>B</a:t>
            </a:r>
            <a:r>
              <a:rPr dirty="0" sz="1050" spc="-25">
                <a:latin typeface="Times New Roman"/>
                <a:cs typeface="Times New Roman"/>
              </a:rPr>
              <a:t>11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1102" y="5417439"/>
            <a:ext cx="160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B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46738" y="5533263"/>
            <a:ext cx="16319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10">
                <a:latin typeface="Times New Roman"/>
                <a:cs typeface="Times New Roman"/>
              </a:rPr>
              <a:t>12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13553" y="3765041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09" h="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28956">
            <a:solidFill>
              <a:srgbClr val="008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16602" y="4744973"/>
            <a:ext cx="4105910" cy="0"/>
          </a:xfrm>
          <a:custGeom>
            <a:avLst/>
            <a:gdLst/>
            <a:ahLst/>
            <a:cxnLst/>
            <a:rect l="l" t="t" r="r" b="b"/>
            <a:pathLst>
              <a:path w="4105909" h="0">
                <a:moveTo>
                  <a:pt x="0" y="0"/>
                </a:moveTo>
                <a:lnTo>
                  <a:pt x="4105655" y="0"/>
                </a:lnTo>
              </a:path>
            </a:pathLst>
          </a:custGeom>
          <a:ln w="28956">
            <a:solidFill>
              <a:srgbClr val="008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903791" y="4968695"/>
            <a:ext cx="8978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Group 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3  </a:t>
            </a:r>
            <a:r>
              <a:rPr dirty="0" sz="1600" spc="-10" b="1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…</a:t>
            </a:r>
            <a:r>
              <a:rPr dirty="0" sz="1600" b="1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dirty="0" sz="1600" spc="-5" b="1" i="1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dirty="0" sz="1600" spc="-5" b="1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6666" y="4293870"/>
            <a:ext cx="1369060" cy="360045"/>
          </a:xfrm>
          <a:custGeom>
            <a:avLst/>
            <a:gdLst/>
            <a:ahLst/>
            <a:cxnLst/>
            <a:rect l="l" t="t" r="r" b="b"/>
            <a:pathLst>
              <a:path w="1369060" h="360045">
                <a:moveTo>
                  <a:pt x="0" y="179831"/>
                </a:moveTo>
                <a:lnTo>
                  <a:pt x="13902" y="143590"/>
                </a:lnTo>
                <a:lnTo>
                  <a:pt x="53773" y="109835"/>
                </a:lnTo>
                <a:lnTo>
                  <a:pt x="116863" y="79288"/>
                </a:lnTo>
                <a:lnTo>
                  <a:pt x="156255" y="65444"/>
                </a:lnTo>
                <a:lnTo>
                  <a:pt x="200420" y="52673"/>
                </a:lnTo>
                <a:lnTo>
                  <a:pt x="249013" y="41066"/>
                </a:lnTo>
                <a:lnTo>
                  <a:pt x="301691" y="30713"/>
                </a:lnTo>
                <a:lnTo>
                  <a:pt x="358110" y="21705"/>
                </a:lnTo>
                <a:lnTo>
                  <a:pt x="417925" y="14132"/>
                </a:lnTo>
                <a:lnTo>
                  <a:pt x="480793" y="8085"/>
                </a:lnTo>
                <a:lnTo>
                  <a:pt x="546370" y="3653"/>
                </a:lnTo>
                <a:lnTo>
                  <a:pt x="614312" y="928"/>
                </a:lnTo>
                <a:lnTo>
                  <a:pt x="684276" y="0"/>
                </a:lnTo>
                <a:lnTo>
                  <a:pt x="754239" y="928"/>
                </a:lnTo>
                <a:lnTo>
                  <a:pt x="822181" y="3653"/>
                </a:lnTo>
                <a:lnTo>
                  <a:pt x="887758" y="8085"/>
                </a:lnTo>
                <a:lnTo>
                  <a:pt x="950626" y="14132"/>
                </a:lnTo>
                <a:lnTo>
                  <a:pt x="1010441" y="21705"/>
                </a:lnTo>
                <a:lnTo>
                  <a:pt x="1066860" y="30713"/>
                </a:lnTo>
                <a:lnTo>
                  <a:pt x="1119538" y="41066"/>
                </a:lnTo>
                <a:lnTo>
                  <a:pt x="1168131" y="52673"/>
                </a:lnTo>
                <a:lnTo>
                  <a:pt x="1212296" y="65444"/>
                </a:lnTo>
                <a:lnTo>
                  <a:pt x="1251688" y="79288"/>
                </a:lnTo>
                <a:lnTo>
                  <a:pt x="1314778" y="109835"/>
                </a:lnTo>
                <a:lnTo>
                  <a:pt x="1354649" y="143590"/>
                </a:lnTo>
                <a:lnTo>
                  <a:pt x="1368552" y="179831"/>
                </a:lnTo>
                <a:lnTo>
                  <a:pt x="1365019" y="198218"/>
                </a:lnTo>
                <a:lnTo>
                  <a:pt x="1337788" y="233306"/>
                </a:lnTo>
                <a:lnTo>
                  <a:pt x="1285963" y="265548"/>
                </a:lnTo>
                <a:lnTo>
                  <a:pt x="1212296" y="294219"/>
                </a:lnTo>
                <a:lnTo>
                  <a:pt x="1168131" y="306990"/>
                </a:lnTo>
                <a:lnTo>
                  <a:pt x="1119538" y="318597"/>
                </a:lnTo>
                <a:lnTo>
                  <a:pt x="1066860" y="328950"/>
                </a:lnTo>
                <a:lnTo>
                  <a:pt x="1010441" y="337958"/>
                </a:lnTo>
                <a:lnTo>
                  <a:pt x="950626" y="345531"/>
                </a:lnTo>
                <a:lnTo>
                  <a:pt x="887758" y="351578"/>
                </a:lnTo>
                <a:lnTo>
                  <a:pt x="822181" y="356010"/>
                </a:lnTo>
                <a:lnTo>
                  <a:pt x="754239" y="358735"/>
                </a:lnTo>
                <a:lnTo>
                  <a:pt x="684276" y="359663"/>
                </a:lnTo>
                <a:lnTo>
                  <a:pt x="614312" y="358735"/>
                </a:lnTo>
                <a:lnTo>
                  <a:pt x="546370" y="356010"/>
                </a:lnTo>
                <a:lnTo>
                  <a:pt x="480793" y="351578"/>
                </a:lnTo>
                <a:lnTo>
                  <a:pt x="417925" y="345531"/>
                </a:lnTo>
                <a:lnTo>
                  <a:pt x="358110" y="337958"/>
                </a:lnTo>
                <a:lnTo>
                  <a:pt x="301691" y="328950"/>
                </a:lnTo>
                <a:lnTo>
                  <a:pt x="249013" y="318597"/>
                </a:lnTo>
                <a:lnTo>
                  <a:pt x="200420" y="306990"/>
                </a:lnTo>
                <a:lnTo>
                  <a:pt x="156255" y="294219"/>
                </a:lnTo>
                <a:lnTo>
                  <a:pt x="116863" y="280375"/>
                </a:lnTo>
                <a:lnTo>
                  <a:pt x="53773" y="249828"/>
                </a:lnTo>
                <a:lnTo>
                  <a:pt x="13902" y="216073"/>
                </a:lnTo>
                <a:lnTo>
                  <a:pt x="0" y="179831"/>
                </a:lnTo>
                <a:close/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579364" y="1052830"/>
            <a:ext cx="2232660" cy="911860"/>
          </a:xfrm>
          <a:prstGeom prst="rect">
            <a:avLst/>
          </a:prstGeom>
          <a:ln w="34747">
            <a:solidFill>
              <a:srgbClr val="FFCC99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29"/>
              </a:spcBef>
            </a:pPr>
            <a:r>
              <a:rPr dirty="0" sz="2000">
                <a:solidFill>
                  <a:srgbClr val="FF0000"/>
                </a:solidFill>
                <a:latin typeface="Palatino Linotype"/>
                <a:cs typeface="Palatino Linotype"/>
              </a:rPr>
              <a:t>bitSeg</a:t>
            </a:r>
            <a:r>
              <a:rPr dirty="0" sz="2000">
                <a:solidFill>
                  <a:srgbClr val="000099"/>
                </a:solidFill>
                <a:latin typeface="Palatino Linotype"/>
                <a:cs typeface="Palatino Linotype"/>
              </a:rPr>
              <a:t>(A[7], 1,</a:t>
            </a:r>
            <a:r>
              <a:rPr dirty="0" sz="2000" spc="-75">
                <a:solidFill>
                  <a:srgbClr val="000099"/>
                </a:solidFill>
                <a:latin typeface="Palatino Linotype"/>
                <a:cs typeface="Palatino Linotype"/>
              </a:rPr>
              <a:t> </a:t>
            </a:r>
            <a:r>
              <a:rPr dirty="0" sz="2000" i="1">
                <a:solidFill>
                  <a:srgbClr val="000099"/>
                </a:solidFill>
                <a:latin typeface="Palatino Linotype"/>
                <a:cs typeface="Palatino Linotype"/>
              </a:rPr>
              <a:t>t</a:t>
            </a:r>
            <a:r>
              <a:rPr dirty="0" sz="2000">
                <a:solidFill>
                  <a:srgbClr val="000099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92075">
              <a:lnSpc>
                <a:spcPct val="100000"/>
              </a:lnSpc>
              <a:spcBef>
                <a:spcPts val="1195"/>
              </a:spcBef>
            </a:pPr>
            <a:r>
              <a:rPr dirty="0" sz="2000">
                <a:solidFill>
                  <a:srgbClr val="000099"/>
                </a:solidFill>
                <a:latin typeface="Palatino Linotype"/>
                <a:cs typeface="Palatino Linotype"/>
              </a:rPr>
              <a:t>= </a:t>
            </a:r>
            <a:r>
              <a:rPr dirty="0" sz="2000" spc="5">
                <a:solidFill>
                  <a:srgbClr val="000099"/>
                </a:solidFill>
                <a:latin typeface="Palatino Linotype"/>
                <a:cs typeface="Palatino Linotype"/>
              </a:rPr>
              <a:t>1011</a:t>
            </a:r>
            <a:r>
              <a:rPr dirty="0" baseline="-21367" sz="1950" spc="7">
                <a:solidFill>
                  <a:srgbClr val="000099"/>
                </a:solidFill>
                <a:latin typeface="Palatino Linotype"/>
                <a:cs typeface="Palatino Linotype"/>
              </a:rPr>
              <a:t>2 </a:t>
            </a:r>
            <a:r>
              <a:rPr dirty="0" sz="2000">
                <a:solidFill>
                  <a:srgbClr val="000099"/>
                </a:solidFill>
                <a:latin typeface="Palatino Linotype"/>
                <a:cs typeface="Palatino Linotype"/>
              </a:rPr>
              <a:t>=</a:t>
            </a:r>
            <a:r>
              <a:rPr dirty="0" sz="2000" spc="-225">
                <a:solidFill>
                  <a:srgbClr val="000099"/>
                </a:solidFill>
                <a:latin typeface="Palatino Linotype"/>
                <a:cs typeface="Palatino Linotype"/>
              </a:rPr>
              <a:t> </a:t>
            </a:r>
            <a:r>
              <a:rPr dirty="0" sz="2000" spc="5">
                <a:solidFill>
                  <a:srgbClr val="000099"/>
                </a:solidFill>
                <a:latin typeface="Palatino Linotype"/>
                <a:cs typeface="Palatino Linotype"/>
              </a:rPr>
              <a:t>11</a:t>
            </a:r>
            <a:endParaRPr sz="2000">
              <a:latin typeface="Palatino Linotype"/>
              <a:cs typeface="Palatino Linotype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83540" y="2296689"/>
          <a:ext cx="8355330" cy="2719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/>
                <a:gridCol w="405765"/>
                <a:gridCol w="248284"/>
                <a:gridCol w="320675"/>
                <a:gridCol w="318134"/>
                <a:gridCol w="323850"/>
                <a:gridCol w="320675"/>
                <a:gridCol w="320039"/>
                <a:gridCol w="276860"/>
                <a:gridCol w="364490"/>
                <a:gridCol w="319404"/>
                <a:gridCol w="247650"/>
                <a:gridCol w="414020"/>
                <a:gridCol w="609600"/>
                <a:gridCol w="2251710"/>
                <a:gridCol w="1225550"/>
              </a:tblGrid>
              <a:tr h="349022">
                <a:tc gridSpan="2">
                  <a:txBody>
                    <a:bodyPr/>
                    <a:lstStyle/>
                    <a:p>
                      <a:pPr marL="31750">
                        <a:lnSpc>
                          <a:spcPts val="2014"/>
                        </a:lnSpc>
                        <a:tabLst>
                          <a:tab pos="409575" algn="l"/>
                        </a:tabLst>
                      </a:pPr>
                      <a:r>
                        <a:rPr dirty="0" baseline="-15625" sz="24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44973" sz="1575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dirty="0" baseline="-4761" sz="2625" spc="-15">
                          <a:latin typeface="Symbol"/>
                          <a:cs typeface="Symbol"/>
                        </a:rPr>
                        <a:t></a:t>
                      </a:r>
                      <a:r>
                        <a:rPr dirty="0" sz="1750" spc="-1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495">
                        <a:lnSpc>
                          <a:spcPts val="2014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174625">
                        <a:lnSpc>
                          <a:spcPts val="2014"/>
                        </a:lnSpc>
                      </a:pPr>
                      <a:r>
                        <a:rPr dirty="0" sz="1750" spc="4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-3174" sz="2625" spc="67">
                          <a:latin typeface="Symbol"/>
                          <a:cs typeface="Symbol"/>
                        </a:rPr>
                        <a:t></a:t>
                      </a:r>
                      <a:endParaRPr baseline="-3174" sz="2625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99924">
                <a:tc gridSpan="3">
                  <a:txBody>
                    <a:bodyPr/>
                    <a:lstStyle/>
                    <a:p>
                      <a:pPr algn="ctr" marR="117475">
                        <a:lnSpc>
                          <a:spcPts val="470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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algn="ctr" marR="64135">
                        <a:lnSpc>
                          <a:spcPts val="1465"/>
                        </a:lnSpc>
                        <a:tabLst>
                          <a:tab pos="460375" algn="l"/>
                          <a:tab pos="783590" algn="l"/>
                        </a:tabLst>
                      </a:pPr>
                      <a:r>
                        <a:rPr dirty="0" baseline="-12152" sz="2400" spc="-7">
                          <a:latin typeface="Times New Roman"/>
                          <a:cs typeface="Times New Roman"/>
                        </a:rPr>
                        <a:t>A	</a:t>
                      </a:r>
                      <a:r>
                        <a:rPr dirty="0" sz="1750" spc="10">
                          <a:latin typeface="Times New Roman"/>
                          <a:cs typeface="Times New Roman"/>
                        </a:rPr>
                        <a:t>1	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102235">
                        <a:lnSpc>
                          <a:spcPts val="1315"/>
                        </a:lnSpc>
                        <a:tabLst>
                          <a:tab pos="424815" algn="l"/>
                        </a:tabLst>
                      </a:pPr>
                      <a:r>
                        <a:rPr dirty="0" sz="1750" spc="1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dirty="0" sz="1750" spc="35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26984" sz="2625" spc="52">
                          <a:latin typeface="Symbol"/>
                          <a:cs typeface="Symbol"/>
                        </a:rPr>
                        <a:t></a:t>
                      </a:r>
                      <a:endParaRPr baseline="26984" sz="2625">
                        <a:latin typeface="Symbol"/>
                        <a:cs typeface="Symbol"/>
                      </a:endParaRPr>
                    </a:p>
                    <a:p>
                      <a:pPr marL="544830">
                        <a:lnSpc>
                          <a:spcPts val="944"/>
                        </a:lnSpc>
                        <a:tabLst>
                          <a:tab pos="1039494" algn="l"/>
                          <a:tab pos="1687195" algn="l"/>
                        </a:tabLst>
                      </a:pPr>
                      <a:r>
                        <a:rPr dirty="0" sz="1750" spc="10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sz="1750" spc="1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baseline="1736" sz="24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-18518" sz="1575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dirty="0" baseline="1736" sz="2400" spc="-7">
                          <a:latin typeface="Times New Roman"/>
                          <a:cs typeface="Times New Roman"/>
                        </a:rPr>
                        <a:t>any </a:t>
                      </a:r>
                      <a:r>
                        <a:rPr dirty="0" baseline="1736" sz="2400">
                          <a:latin typeface="Times New Roman"/>
                          <a:cs typeface="Times New Roman"/>
                        </a:rPr>
                        <a:t>union</a:t>
                      </a:r>
                      <a:r>
                        <a:rPr dirty="0" baseline="1736" sz="2400" spc="-7">
                          <a:latin typeface="Times New Roman"/>
                          <a:cs typeface="Times New Roman"/>
                        </a:rPr>
                        <a:t> combination</a:t>
                      </a:r>
                      <a:endParaRPr baseline="1736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7237">
                <a:tc gridSpan="2"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  <a:spcBef>
                          <a:spcPts val="135"/>
                        </a:spcBef>
                        <a:tabLst>
                          <a:tab pos="409575" algn="l"/>
                        </a:tabLst>
                      </a:pPr>
                      <a:r>
                        <a:rPr dirty="0" baseline="-10416" sz="24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34391" sz="1575">
                          <a:latin typeface="Times New Roman"/>
                          <a:cs typeface="Times New Roman"/>
                        </a:rPr>
                        <a:t>3	</a:t>
                      </a:r>
                      <a:r>
                        <a:rPr dirty="0" baseline="3174" sz="2625" spc="-7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 spc="-5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22555">
                        <a:lnSpc>
                          <a:spcPts val="875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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B="0" marT="1714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900"/>
                        </a:lnSpc>
                        <a:spcBef>
                          <a:spcPts val="35"/>
                        </a:spcBef>
                      </a:pPr>
                      <a:r>
                        <a:rPr dirty="0" baseline="-3174" sz="2625" spc="97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>
                          <a:latin typeface="Symbol"/>
                          <a:cs typeface="Symbol"/>
                        </a:rPr>
                        <a:t>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algn="r" marR="24130">
                        <a:lnSpc>
                          <a:spcPts val="930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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2</a:t>
                      </a:r>
                      <a:endParaRPr baseline="-21164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719"/>
                </a:tc>
                <a:tc>
                  <a:txBody>
                    <a:bodyPr/>
                    <a:lstStyle/>
                    <a:p>
                      <a:pPr marL="41211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{B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},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600" spc="-10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Group</a:t>
                      </a:r>
                      <a:r>
                        <a:rPr dirty="0" sz="1600" spc="-30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/>
                </a:tc>
              </a:tr>
              <a:tr h="33858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4</a:t>
                      </a:r>
                      <a:endParaRPr baseline="-21164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dirty="0" baseline="-20634" sz="2625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525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2069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177165">
                        <a:lnSpc>
                          <a:spcPts val="1245"/>
                        </a:lnSpc>
                        <a:tabLst>
                          <a:tab pos="790575" algn="l"/>
                          <a:tab pos="1438275" algn="l"/>
                          <a:tab pos="3799204" algn="l"/>
                        </a:tabLst>
                      </a:pPr>
                      <a:r>
                        <a:rPr dirty="0" baseline="-22222" sz="2625" spc="4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-41269" sz="2625" spc="44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baseline="-41269" sz="2625" spc="44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3	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totaling 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16,</a:t>
                      </a:r>
                      <a:r>
                        <a:rPr dirty="0" sz="160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computed	</a:t>
                      </a:r>
                      <a:r>
                        <a:rPr dirty="0" baseline="6944" sz="2400" spc="-7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(1…</a:t>
                      </a:r>
                      <a:r>
                        <a:rPr dirty="0" baseline="6944" sz="2400" spc="-7" b="1" i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baseline="6944" sz="2400" spc="-7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baseline="6944" sz="2400">
                        <a:latin typeface="Times New Roman"/>
                        <a:cs typeface="Times New Roman"/>
                      </a:endParaRPr>
                    </a:p>
                    <a:p>
                      <a:pPr marL="790575">
                        <a:lnSpc>
                          <a:spcPts val="1320"/>
                        </a:lnSpc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B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7713">
                <a:tc gridSpan="3">
                  <a:txBody>
                    <a:bodyPr/>
                    <a:lstStyle/>
                    <a:p>
                      <a:pPr marL="31750">
                        <a:lnSpc>
                          <a:spcPts val="2035"/>
                        </a:lnSpc>
                        <a:tabLst>
                          <a:tab pos="409575" algn="l"/>
                          <a:tab pos="814069" algn="l"/>
                        </a:tabLst>
                      </a:pPr>
                      <a:r>
                        <a:rPr dirty="0" sz="1600" spc="-5">
                          <a:latin typeface="Times New Roman"/>
                          <a:cs typeface="Times New Roman"/>
                        </a:rPr>
                        <a:t>A	</a:t>
                      </a:r>
                      <a:r>
                        <a:rPr dirty="0" baseline="12698" sz="2625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baseline="3174" sz="2625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dirty="0" baseline="3174" sz="2625" spc="15">
                          <a:latin typeface="Times New Roman"/>
                          <a:cs typeface="Times New Roman"/>
                        </a:rPr>
                        <a:t>1</a:t>
                      </a:r>
                      <a:endParaRPr baseline="3174" sz="2625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34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588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104775">
                        <a:lnSpc>
                          <a:spcPts val="1575"/>
                        </a:lnSpc>
                        <a:tabLst>
                          <a:tab pos="424180" algn="l"/>
                          <a:tab pos="1039494" algn="l"/>
                        </a:tabLst>
                      </a:pPr>
                      <a:r>
                        <a:rPr dirty="0" sz="1750" spc="1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dirty="0" sz="1750" spc="4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11111" sz="2625" spc="60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baseline="11111" sz="2625" spc="6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baseline="-17361" sz="24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55555" sz="1575">
                          <a:latin typeface="Times New Roman"/>
                          <a:cs typeface="Times New Roman"/>
                        </a:rPr>
                        <a:t>4</a:t>
                      </a:r>
                      <a:endParaRPr baseline="55555" sz="1575">
                        <a:latin typeface="Times New Roman"/>
                        <a:cs typeface="Times New Roman"/>
                      </a:endParaRPr>
                    </a:p>
                    <a:p>
                      <a:pPr marL="544830">
                        <a:lnSpc>
                          <a:spcPts val="910"/>
                        </a:lnSpc>
                        <a:tabLst>
                          <a:tab pos="1174750" algn="l"/>
                          <a:tab pos="1615440" algn="l"/>
                        </a:tabLst>
                      </a:pPr>
                      <a:r>
                        <a:rPr dirty="0" sz="1750" spc="10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sz="1750" spc="1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baseline="26455" sz="1575" spc="7">
                          <a:latin typeface="Times New Roman"/>
                          <a:cs typeface="Times New Roman"/>
                        </a:rPr>
                        <a:t>5	</a:t>
                      </a:r>
                      <a:r>
                        <a:rPr dirty="0" baseline="1736" sz="2400" spc="-7">
                          <a:latin typeface="Times New Roman"/>
                          <a:cs typeface="Times New Roman"/>
                        </a:rPr>
                        <a:t>any </a:t>
                      </a:r>
                      <a:r>
                        <a:rPr dirty="0" baseline="1736" sz="2400">
                          <a:latin typeface="Times New Roman"/>
                          <a:cs typeface="Times New Roman"/>
                        </a:rPr>
                        <a:t>union </a:t>
                      </a:r>
                      <a:r>
                        <a:rPr dirty="0" baseline="1736" sz="2400" spc="-7">
                          <a:latin typeface="Times New Roman"/>
                          <a:cs typeface="Times New Roman"/>
                        </a:rPr>
                        <a:t>combination</a:t>
                      </a:r>
                      <a:endParaRPr baseline="1736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94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6</a:t>
                      </a:r>
                      <a:endParaRPr baseline="-21164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2020"/>
                        </a:lnSpc>
                      </a:pPr>
                      <a:r>
                        <a:rPr dirty="0" baseline="-12698" sz="2625" spc="-7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 spc="-5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5250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3340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2020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020"/>
                        </a:lnSpc>
                      </a:pPr>
                      <a:r>
                        <a:rPr dirty="0" sz="1750" spc="3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-12698" sz="2625" spc="44">
                          <a:latin typeface="Symbol"/>
                          <a:cs typeface="Symbol"/>
                        </a:rPr>
                        <a:t></a:t>
                      </a:r>
                      <a:endParaRPr baseline="-12698" sz="2625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655"/>
                        </a:spcBef>
                        <a:tabLst>
                          <a:tab pos="951865" algn="l"/>
                          <a:tab pos="3332479" algn="l"/>
                        </a:tabLst>
                      </a:pPr>
                      <a:r>
                        <a:rPr dirty="0" baseline="29513" sz="24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23809" sz="1575">
                          <a:latin typeface="Times New Roman"/>
                          <a:cs typeface="Times New Roman"/>
                        </a:rPr>
                        <a:t>6	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16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{B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,B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},	</a:t>
                      </a:r>
                      <a:r>
                        <a:rPr dirty="0" baseline="27777" sz="2400" spc="-15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Group</a:t>
                      </a:r>
                      <a:r>
                        <a:rPr dirty="0" baseline="27777" sz="2400" spc="-82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27777" sz="2400" spc="-7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baseline="27777"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318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5842">
                <a:tc gridSpan="3">
                  <a:txBody>
                    <a:bodyPr/>
                    <a:lstStyle/>
                    <a:p>
                      <a:pPr algn="ctr" marR="62865">
                        <a:lnSpc>
                          <a:spcPts val="1465"/>
                        </a:lnSpc>
                        <a:tabLst>
                          <a:tab pos="377825" algn="l"/>
                          <a:tab pos="784860" algn="l"/>
                        </a:tabLst>
                      </a:pPr>
                      <a:r>
                        <a:rPr dirty="0" baseline="3472" sz="24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15873" sz="1575">
                          <a:latin typeface="Times New Roman"/>
                          <a:cs typeface="Times New Roman"/>
                        </a:rPr>
                        <a:t>7	</a:t>
                      </a:r>
                      <a:r>
                        <a:rPr dirty="0" baseline="17460" sz="2625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dirty="0" sz="1750" spc="1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R="117475">
                        <a:lnSpc>
                          <a:spcPts val="1080"/>
                        </a:lnSpc>
                      </a:pPr>
                      <a:r>
                        <a:rPr dirty="0" sz="1750">
                          <a:latin typeface="Symbol"/>
                          <a:cs typeface="Symbol"/>
                        </a:rPr>
                        <a:t>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104139">
                        <a:lnSpc>
                          <a:spcPts val="1265"/>
                        </a:lnSpc>
                        <a:tabLst>
                          <a:tab pos="426720" algn="l"/>
                          <a:tab pos="1039494" algn="l"/>
                          <a:tab pos="1615440" algn="l"/>
                          <a:tab pos="3982085" algn="l"/>
                        </a:tabLst>
                      </a:pPr>
                      <a:r>
                        <a:rPr dirty="0" baseline="-4761" sz="2625" spc="15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dirty="0" baseline="-4761" sz="2625" spc="44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12698" sz="2625" spc="44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baseline="12698" sz="2625" spc="44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baseline="29513" sz="24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23809" sz="1575">
                          <a:latin typeface="Times New Roman"/>
                          <a:cs typeface="Times New Roman"/>
                        </a:rPr>
                        <a:t>7	</a:t>
                      </a:r>
                      <a:r>
                        <a:rPr dirty="0" sz="1600" spc="-5">
                          <a:latin typeface="Times New Roman"/>
                          <a:cs typeface="Times New Roman"/>
                        </a:rPr>
                        <a:t>totaling 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16,</a:t>
                      </a:r>
                      <a:r>
                        <a:rPr dirty="0" sz="16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3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computed 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	 </a:t>
                      </a:r>
                      <a:r>
                        <a:rPr dirty="0" baseline="27777" sz="2400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baseline="27777" sz="2400" b="1" i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baseline="27777" sz="2400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+1…2</a:t>
                      </a:r>
                      <a:r>
                        <a:rPr dirty="0" baseline="27777" sz="2400" b="1" i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baseline="27777" sz="2400" b="1">
                          <a:solidFill>
                            <a:srgbClr val="3333CC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baseline="27777" sz="2400">
                        <a:latin typeface="Times New Roman"/>
                        <a:cs typeface="Times New Roman"/>
                      </a:endParaRPr>
                    </a:p>
                    <a:p>
                      <a:pPr marL="544830">
                        <a:lnSpc>
                          <a:spcPts val="1280"/>
                        </a:lnSpc>
                        <a:tabLst>
                          <a:tab pos="1039494" algn="l"/>
                        </a:tabLst>
                      </a:pPr>
                      <a:r>
                        <a:rPr dirty="0" baseline="-7936" sz="2625" spc="15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baseline="-7936" sz="2625" spc="15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8</a:t>
                      </a:r>
                      <a:endParaRPr baseline="-21164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1320">
                <a:tc>
                  <a:txBody>
                    <a:bodyPr/>
                    <a:lstStyle/>
                    <a:p>
                      <a:pPr marL="31750">
                        <a:lnSpc>
                          <a:spcPts val="1739"/>
                        </a:lnSpc>
                      </a:pPr>
                      <a:r>
                        <a:rPr dirty="0" sz="160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baseline="-21164" sz="1575">
                          <a:latin typeface="Times New Roman"/>
                          <a:cs typeface="Times New Roman"/>
                        </a:rPr>
                        <a:t>8</a:t>
                      </a:r>
                      <a:endParaRPr baseline="-21164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</a:pPr>
                      <a:r>
                        <a:rPr dirty="0" baseline="-6349" sz="2625">
                          <a:latin typeface="Symbol"/>
                          <a:cs typeface="Symbol"/>
                        </a:rPr>
                        <a:t></a:t>
                      </a: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3980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2069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2860">
                        <a:lnSpc>
                          <a:spcPts val="1955"/>
                        </a:lnSpc>
                      </a:pPr>
                      <a:r>
                        <a:rPr dirty="0" sz="1750">
                          <a:latin typeface="Times New Roman"/>
                          <a:cs typeface="Times New Roman"/>
                        </a:rPr>
                        <a:t>1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45"/>
                        </a:spcBef>
                        <a:tabLst>
                          <a:tab pos="790575" algn="l"/>
                        </a:tabLst>
                      </a:pPr>
                      <a:r>
                        <a:rPr dirty="0" baseline="6349" sz="2625" spc="37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1750" spc="25">
                          <a:latin typeface="Symbol"/>
                          <a:cs typeface="Symbol"/>
                        </a:rPr>
                        <a:t></a:t>
                      </a:r>
                      <a:r>
                        <a:rPr dirty="0" sz="1750" spc="25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60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dirty="0" baseline="-18518" sz="1575">
                          <a:latin typeface="Times New Roman"/>
                          <a:cs typeface="Times New Roman"/>
                        </a:rPr>
                        <a:t>9</a:t>
                      </a:r>
                      <a:endParaRPr baseline="-18518" sz="1575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5625084" y="946403"/>
            <a:ext cx="2293618" cy="972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93079" y="944892"/>
            <a:ext cx="2130551" cy="108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79364" y="1053083"/>
            <a:ext cx="2232660" cy="911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513832" y="4895825"/>
            <a:ext cx="2292350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725" marR="32448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any </a:t>
            </a:r>
            <a:r>
              <a:rPr dirty="0" sz="1600">
                <a:latin typeface="Times New Roman"/>
                <a:cs typeface="Times New Roman"/>
              </a:rPr>
              <a:t>union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combination 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{B</a:t>
            </a:r>
            <a:r>
              <a:rPr dirty="0" baseline="-21164" sz="1575">
                <a:latin typeface="Times New Roman"/>
                <a:cs typeface="Times New Roman"/>
              </a:rPr>
              <a:t>9</a:t>
            </a:r>
            <a:r>
              <a:rPr dirty="0" sz="1600">
                <a:latin typeface="Times New Roman"/>
                <a:cs typeface="Times New Roman"/>
              </a:rPr>
              <a:t>,B</a:t>
            </a:r>
            <a:r>
              <a:rPr dirty="0" baseline="-21164" sz="1575">
                <a:latin typeface="Times New Roman"/>
                <a:cs typeface="Times New Roman"/>
              </a:rPr>
              <a:t>10</a:t>
            </a:r>
            <a:r>
              <a:rPr dirty="0" sz="1600">
                <a:latin typeface="Times New Roman"/>
                <a:cs typeface="Times New Roman"/>
              </a:rPr>
              <a:t>,B</a:t>
            </a:r>
            <a:r>
              <a:rPr dirty="0" baseline="-21164" sz="1575">
                <a:latin typeface="Times New Roman"/>
                <a:cs typeface="Times New Roman"/>
              </a:rPr>
              <a:t>11</a:t>
            </a:r>
            <a:r>
              <a:rPr dirty="0" sz="1600">
                <a:latin typeface="Times New Roman"/>
                <a:cs typeface="Times New Roman"/>
              </a:rPr>
              <a:t>,B</a:t>
            </a:r>
            <a:r>
              <a:rPr dirty="0" baseline="-21164" sz="1575">
                <a:latin typeface="Times New Roman"/>
                <a:cs typeface="Times New Roman"/>
              </a:rPr>
              <a:t>12</a:t>
            </a:r>
            <a:r>
              <a:rPr dirty="0" sz="1600">
                <a:latin typeface="Times New Roman"/>
                <a:cs typeface="Times New Roman"/>
              </a:rPr>
              <a:t>},</a:t>
            </a:r>
            <a:endParaRPr sz="16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totaling </a:t>
            </a:r>
            <a:r>
              <a:rPr dirty="0" sz="1600">
                <a:latin typeface="Times New Roman"/>
                <a:cs typeface="Times New Roman"/>
              </a:rPr>
              <a:t>16, </a:t>
            </a:r>
            <a:r>
              <a:rPr dirty="0" sz="1600" spc="-30">
                <a:latin typeface="Times New Roman"/>
                <a:cs typeface="Times New Roman"/>
              </a:rPr>
              <a:t>11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computed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36870" y="2061210"/>
            <a:ext cx="2520950" cy="4249420"/>
          </a:xfrm>
          <a:custGeom>
            <a:avLst/>
            <a:gdLst/>
            <a:ahLst/>
            <a:cxnLst/>
            <a:rect l="l" t="t" r="r" b="b"/>
            <a:pathLst>
              <a:path w="2520950" h="4249420">
                <a:moveTo>
                  <a:pt x="0" y="2124456"/>
                </a:moveTo>
                <a:lnTo>
                  <a:pt x="484" y="2064991"/>
                </a:lnTo>
                <a:lnTo>
                  <a:pt x="1928" y="2005931"/>
                </a:lnTo>
                <a:lnTo>
                  <a:pt x="4319" y="1947296"/>
                </a:lnTo>
                <a:lnTo>
                  <a:pt x="7646" y="1889108"/>
                </a:lnTo>
                <a:lnTo>
                  <a:pt x="11894" y="1831388"/>
                </a:lnTo>
                <a:lnTo>
                  <a:pt x="17052" y="1774158"/>
                </a:lnTo>
                <a:lnTo>
                  <a:pt x="23106" y="1717438"/>
                </a:lnTo>
                <a:lnTo>
                  <a:pt x="30045" y="1661250"/>
                </a:lnTo>
                <a:lnTo>
                  <a:pt x="37855" y="1605616"/>
                </a:lnTo>
                <a:lnTo>
                  <a:pt x="46524" y="1550556"/>
                </a:lnTo>
                <a:lnTo>
                  <a:pt x="56039" y="1496092"/>
                </a:lnTo>
                <a:lnTo>
                  <a:pt x="66388" y="1442245"/>
                </a:lnTo>
                <a:lnTo>
                  <a:pt x="77558" y="1389037"/>
                </a:lnTo>
                <a:lnTo>
                  <a:pt x="89537" y="1336488"/>
                </a:lnTo>
                <a:lnTo>
                  <a:pt x="102311" y="1284621"/>
                </a:lnTo>
                <a:lnTo>
                  <a:pt x="115868" y="1233455"/>
                </a:lnTo>
                <a:lnTo>
                  <a:pt x="130196" y="1183014"/>
                </a:lnTo>
                <a:lnTo>
                  <a:pt x="145281" y="1133317"/>
                </a:lnTo>
                <a:lnTo>
                  <a:pt x="161112" y="1084387"/>
                </a:lnTo>
                <a:lnTo>
                  <a:pt x="177675" y="1036244"/>
                </a:lnTo>
                <a:lnTo>
                  <a:pt x="194958" y="988910"/>
                </a:lnTo>
                <a:lnTo>
                  <a:pt x="212948" y="942407"/>
                </a:lnTo>
                <a:lnTo>
                  <a:pt x="231633" y="896754"/>
                </a:lnTo>
                <a:lnTo>
                  <a:pt x="251000" y="851975"/>
                </a:lnTo>
                <a:lnTo>
                  <a:pt x="271037" y="808089"/>
                </a:lnTo>
                <a:lnTo>
                  <a:pt x="291730" y="765119"/>
                </a:lnTo>
                <a:lnTo>
                  <a:pt x="313067" y="723085"/>
                </a:lnTo>
                <a:lnTo>
                  <a:pt x="335036" y="682010"/>
                </a:lnTo>
                <a:lnTo>
                  <a:pt x="357624" y="641913"/>
                </a:lnTo>
                <a:lnTo>
                  <a:pt x="380818" y="602818"/>
                </a:lnTo>
                <a:lnTo>
                  <a:pt x="404605" y="564744"/>
                </a:lnTo>
                <a:lnTo>
                  <a:pt x="428973" y="527713"/>
                </a:lnTo>
                <a:lnTo>
                  <a:pt x="453910" y="491746"/>
                </a:lnTo>
                <a:lnTo>
                  <a:pt x="479402" y="456865"/>
                </a:lnTo>
                <a:lnTo>
                  <a:pt x="505438" y="423092"/>
                </a:lnTo>
                <a:lnTo>
                  <a:pt x="532003" y="390446"/>
                </a:lnTo>
                <a:lnTo>
                  <a:pt x="559087" y="358950"/>
                </a:lnTo>
                <a:lnTo>
                  <a:pt x="586675" y="328626"/>
                </a:lnTo>
                <a:lnTo>
                  <a:pt x="614757" y="299493"/>
                </a:lnTo>
                <a:lnTo>
                  <a:pt x="643318" y="271574"/>
                </a:lnTo>
                <a:lnTo>
                  <a:pt x="672346" y="244889"/>
                </a:lnTo>
                <a:lnTo>
                  <a:pt x="701829" y="219461"/>
                </a:lnTo>
                <a:lnTo>
                  <a:pt x="731754" y="195310"/>
                </a:lnTo>
                <a:lnTo>
                  <a:pt x="792878" y="150926"/>
                </a:lnTo>
                <a:lnTo>
                  <a:pt x="855620" y="111906"/>
                </a:lnTo>
                <a:lnTo>
                  <a:pt x="919876" y="78422"/>
                </a:lnTo>
                <a:lnTo>
                  <a:pt x="985546" y="50645"/>
                </a:lnTo>
                <a:lnTo>
                  <a:pt x="1052530" y="28743"/>
                </a:lnTo>
                <a:lnTo>
                  <a:pt x="1120725" y="12888"/>
                </a:lnTo>
                <a:lnTo>
                  <a:pt x="1190031" y="3250"/>
                </a:lnTo>
                <a:lnTo>
                  <a:pt x="1260348" y="0"/>
                </a:lnTo>
                <a:lnTo>
                  <a:pt x="1295625" y="816"/>
                </a:lnTo>
                <a:lnTo>
                  <a:pt x="1365449" y="7281"/>
                </a:lnTo>
                <a:lnTo>
                  <a:pt x="1434213" y="20049"/>
                </a:lnTo>
                <a:lnTo>
                  <a:pt x="1501815" y="38949"/>
                </a:lnTo>
                <a:lnTo>
                  <a:pt x="1568154" y="63810"/>
                </a:lnTo>
                <a:lnTo>
                  <a:pt x="1633130" y="94462"/>
                </a:lnTo>
                <a:lnTo>
                  <a:pt x="1696642" y="130735"/>
                </a:lnTo>
                <a:lnTo>
                  <a:pt x="1758587" y="172458"/>
                </a:lnTo>
                <a:lnTo>
                  <a:pt x="1818866" y="219461"/>
                </a:lnTo>
                <a:lnTo>
                  <a:pt x="1848349" y="244889"/>
                </a:lnTo>
                <a:lnTo>
                  <a:pt x="1877377" y="271574"/>
                </a:lnTo>
                <a:lnTo>
                  <a:pt x="1905938" y="299493"/>
                </a:lnTo>
                <a:lnTo>
                  <a:pt x="1934020" y="328626"/>
                </a:lnTo>
                <a:lnTo>
                  <a:pt x="1961608" y="358950"/>
                </a:lnTo>
                <a:lnTo>
                  <a:pt x="1988692" y="390446"/>
                </a:lnTo>
                <a:lnTo>
                  <a:pt x="2015257" y="423092"/>
                </a:lnTo>
                <a:lnTo>
                  <a:pt x="2041293" y="456865"/>
                </a:lnTo>
                <a:lnTo>
                  <a:pt x="2066785" y="491746"/>
                </a:lnTo>
                <a:lnTo>
                  <a:pt x="2091722" y="527713"/>
                </a:lnTo>
                <a:lnTo>
                  <a:pt x="2116090" y="564744"/>
                </a:lnTo>
                <a:lnTo>
                  <a:pt x="2139877" y="602818"/>
                </a:lnTo>
                <a:lnTo>
                  <a:pt x="2163071" y="641913"/>
                </a:lnTo>
                <a:lnTo>
                  <a:pt x="2185659" y="682010"/>
                </a:lnTo>
                <a:lnTo>
                  <a:pt x="2207628" y="723085"/>
                </a:lnTo>
                <a:lnTo>
                  <a:pt x="2228965" y="765119"/>
                </a:lnTo>
                <a:lnTo>
                  <a:pt x="2249658" y="808089"/>
                </a:lnTo>
                <a:lnTo>
                  <a:pt x="2269695" y="851975"/>
                </a:lnTo>
                <a:lnTo>
                  <a:pt x="2289062" y="896754"/>
                </a:lnTo>
                <a:lnTo>
                  <a:pt x="2307747" y="942407"/>
                </a:lnTo>
                <a:lnTo>
                  <a:pt x="2325737" y="988910"/>
                </a:lnTo>
                <a:lnTo>
                  <a:pt x="2343020" y="1036244"/>
                </a:lnTo>
                <a:lnTo>
                  <a:pt x="2359583" y="1084387"/>
                </a:lnTo>
                <a:lnTo>
                  <a:pt x="2375414" y="1133317"/>
                </a:lnTo>
                <a:lnTo>
                  <a:pt x="2390499" y="1183014"/>
                </a:lnTo>
                <a:lnTo>
                  <a:pt x="2404827" y="1233455"/>
                </a:lnTo>
                <a:lnTo>
                  <a:pt x="2418384" y="1284621"/>
                </a:lnTo>
                <a:lnTo>
                  <a:pt x="2431158" y="1336488"/>
                </a:lnTo>
                <a:lnTo>
                  <a:pt x="2443137" y="1389037"/>
                </a:lnTo>
                <a:lnTo>
                  <a:pt x="2454307" y="1442245"/>
                </a:lnTo>
                <a:lnTo>
                  <a:pt x="2464656" y="1496092"/>
                </a:lnTo>
                <a:lnTo>
                  <a:pt x="2474171" y="1550556"/>
                </a:lnTo>
                <a:lnTo>
                  <a:pt x="2482840" y="1605616"/>
                </a:lnTo>
                <a:lnTo>
                  <a:pt x="2490650" y="1661250"/>
                </a:lnTo>
                <a:lnTo>
                  <a:pt x="2497589" y="1717438"/>
                </a:lnTo>
                <a:lnTo>
                  <a:pt x="2503643" y="1774158"/>
                </a:lnTo>
                <a:lnTo>
                  <a:pt x="2508801" y="1831388"/>
                </a:lnTo>
                <a:lnTo>
                  <a:pt x="2513049" y="1889108"/>
                </a:lnTo>
                <a:lnTo>
                  <a:pt x="2516376" y="1947296"/>
                </a:lnTo>
                <a:lnTo>
                  <a:pt x="2518767" y="2005931"/>
                </a:lnTo>
                <a:lnTo>
                  <a:pt x="2520211" y="2064991"/>
                </a:lnTo>
                <a:lnTo>
                  <a:pt x="2520696" y="2124456"/>
                </a:lnTo>
                <a:lnTo>
                  <a:pt x="2520211" y="2183920"/>
                </a:lnTo>
                <a:lnTo>
                  <a:pt x="2518767" y="2242980"/>
                </a:lnTo>
                <a:lnTo>
                  <a:pt x="2516376" y="2301615"/>
                </a:lnTo>
                <a:lnTo>
                  <a:pt x="2513049" y="2359803"/>
                </a:lnTo>
                <a:lnTo>
                  <a:pt x="2508801" y="2417523"/>
                </a:lnTo>
                <a:lnTo>
                  <a:pt x="2503643" y="2474753"/>
                </a:lnTo>
                <a:lnTo>
                  <a:pt x="2497589" y="2531473"/>
                </a:lnTo>
                <a:lnTo>
                  <a:pt x="2490650" y="2587661"/>
                </a:lnTo>
                <a:lnTo>
                  <a:pt x="2482840" y="2643295"/>
                </a:lnTo>
                <a:lnTo>
                  <a:pt x="2474171" y="2698355"/>
                </a:lnTo>
                <a:lnTo>
                  <a:pt x="2464656" y="2752819"/>
                </a:lnTo>
                <a:lnTo>
                  <a:pt x="2454307" y="2806666"/>
                </a:lnTo>
                <a:lnTo>
                  <a:pt x="2443137" y="2859874"/>
                </a:lnTo>
                <a:lnTo>
                  <a:pt x="2431158" y="2912423"/>
                </a:lnTo>
                <a:lnTo>
                  <a:pt x="2418384" y="2964290"/>
                </a:lnTo>
                <a:lnTo>
                  <a:pt x="2404827" y="3015456"/>
                </a:lnTo>
                <a:lnTo>
                  <a:pt x="2390499" y="3065897"/>
                </a:lnTo>
                <a:lnTo>
                  <a:pt x="2375414" y="3115594"/>
                </a:lnTo>
                <a:lnTo>
                  <a:pt x="2359583" y="3164524"/>
                </a:lnTo>
                <a:lnTo>
                  <a:pt x="2343020" y="3212667"/>
                </a:lnTo>
                <a:lnTo>
                  <a:pt x="2325737" y="3260001"/>
                </a:lnTo>
                <a:lnTo>
                  <a:pt x="2307747" y="3306504"/>
                </a:lnTo>
                <a:lnTo>
                  <a:pt x="2289062" y="3352157"/>
                </a:lnTo>
                <a:lnTo>
                  <a:pt x="2269695" y="3396936"/>
                </a:lnTo>
                <a:lnTo>
                  <a:pt x="2249658" y="3440822"/>
                </a:lnTo>
                <a:lnTo>
                  <a:pt x="2228965" y="3483792"/>
                </a:lnTo>
                <a:lnTo>
                  <a:pt x="2207628" y="3525826"/>
                </a:lnTo>
                <a:lnTo>
                  <a:pt x="2185659" y="3566901"/>
                </a:lnTo>
                <a:lnTo>
                  <a:pt x="2163071" y="3606998"/>
                </a:lnTo>
                <a:lnTo>
                  <a:pt x="2139877" y="3646093"/>
                </a:lnTo>
                <a:lnTo>
                  <a:pt x="2116090" y="3684167"/>
                </a:lnTo>
                <a:lnTo>
                  <a:pt x="2091722" y="3721198"/>
                </a:lnTo>
                <a:lnTo>
                  <a:pt x="2066785" y="3757165"/>
                </a:lnTo>
                <a:lnTo>
                  <a:pt x="2041293" y="3792046"/>
                </a:lnTo>
                <a:lnTo>
                  <a:pt x="2015257" y="3825819"/>
                </a:lnTo>
                <a:lnTo>
                  <a:pt x="1988692" y="3858465"/>
                </a:lnTo>
                <a:lnTo>
                  <a:pt x="1961608" y="3889961"/>
                </a:lnTo>
                <a:lnTo>
                  <a:pt x="1934020" y="3920285"/>
                </a:lnTo>
                <a:lnTo>
                  <a:pt x="1905938" y="3949418"/>
                </a:lnTo>
                <a:lnTo>
                  <a:pt x="1877377" y="3977337"/>
                </a:lnTo>
                <a:lnTo>
                  <a:pt x="1848349" y="4004022"/>
                </a:lnTo>
                <a:lnTo>
                  <a:pt x="1818866" y="4029450"/>
                </a:lnTo>
                <a:lnTo>
                  <a:pt x="1788941" y="4053601"/>
                </a:lnTo>
                <a:lnTo>
                  <a:pt x="1727817" y="4097985"/>
                </a:lnTo>
                <a:lnTo>
                  <a:pt x="1665075" y="4137005"/>
                </a:lnTo>
                <a:lnTo>
                  <a:pt x="1600819" y="4170489"/>
                </a:lnTo>
                <a:lnTo>
                  <a:pt x="1535149" y="4198266"/>
                </a:lnTo>
                <a:lnTo>
                  <a:pt x="1468165" y="4220168"/>
                </a:lnTo>
                <a:lnTo>
                  <a:pt x="1399970" y="4236023"/>
                </a:lnTo>
                <a:lnTo>
                  <a:pt x="1330664" y="4245661"/>
                </a:lnTo>
                <a:lnTo>
                  <a:pt x="1260348" y="4248912"/>
                </a:lnTo>
                <a:lnTo>
                  <a:pt x="1225070" y="4248095"/>
                </a:lnTo>
                <a:lnTo>
                  <a:pt x="1155246" y="4241630"/>
                </a:lnTo>
                <a:lnTo>
                  <a:pt x="1086482" y="4228862"/>
                </a:lnTo>
                <a:lnTo>
                  <a:pt x="1018880" y="4209962"/>
                </a:lnTo>
                <a:lnTo>
                  <a:pt x="952541" y="4185101"/>
                </a:lnTo>
                <a:lnTo>
                  <a:pt x="887565" y="4154449"/>
                </a:lnTo>
                <a:lnTo>
                  <a:pt x="824053" y="4118176"/>
                </a:lnTo>
                <a:lnTo>
                  <a:pt x="762108" y="4076453"/>
                </a:lnTo>
                <a:lnTo>
                  <a:pt x="701829" y="4029450"/>
                </a:lnTo>
                <a:lnTo>
                  <a:pt x="672346" y="4004022"/>
                </a:lnTo>
                <a:lnTo>
                  <a:pt x="643318" y="3977337"/>
                </a:lnTo>
                <a:lnTo>
                  <a:pt x="614757" y="3949418"/>
                </a:lnTo>
                <a:lnTo>
                  <a:pt x="586675" y="3920285"/>
                </a:lnTo>
                <a:lnTo>
                  <a:pt x="559087" y="3889961"/>
                </a:lnTo>
                <a:lnTo>
                  <a:pt x="532003" y="3858465"/>
                </a:lnTo>
                <a:lnTo>
                  <a:pt x="505438" y="3825819"/>
                </a:lnTo>
                <a:lnTo>
                  <a:pt x="479402" y="3792046"/>
                </a:lnTo>
                <a:lnTo>
                  <a:pt x="453910" y="3757165"/>
                </a:lnTo>
                <a:lnTo>
                  <a:pt x="428973" y="3721198"/>
                </a:lnTo>
                <a:lnTo>
                  <a:pt x="404605" y="3684167"/>
                </a:lnTo>
                <a:lnTo>
                  <a:pt x="380818" y="3646093"/>
                </a:lnTo>
                <a:lnTo>
                  <a:pt x="357624" y="3606998"/>
                </a:lnTo>
                <a:lnTo>
                  <a:pt x="335036" y="3566901"/>
                </a:lnTo>
                <a:lnTo>
                  <a:pt x="313067" y="3525826"/>
                </a:lnTo>
                <a:lnTo>
                  <a:pt x="291730" y="3483792"/>
                </a:lnTo>
                <a:lnTo>
                  <a:pt x="271037" y="3440822"/>
                </a:lnTo>
                <a:lnTo>
                  <a:pt x="251000" y="3396936"/>
                </a:lnTo>
                <a:lnTo>
                  <a:pt x="231633" y="3352157"/>
                </a:lnTo>
                <a:lnTo>
                  <a:pt x="212948" y="3306504"/>
                </a:lnTo>
                <a:lnTo>
                  <a:pt x="194958" y="3260001"/>
                </a:lnTo>
                <a:lnTo>
                  <a:pt x="177675" y="3212667"/>
                </a:lnTo>
                <a:lnTo>
                  <a:pt x="161112" y="3164524"/>
                </a:lnTo>
                <a:lnTo>
                  <a:pt x="145281" y="3115594"/>
                </a:lnTo>
                <a:lnTo>
                  <a:pt x="130196" y="3065897"/>
                </a:lnTo>
                <a:lnTo>
                  <a:pt x="115868" y="3015456"/>
                </a:lnTo>
                <a:lnTo>
                  <a:pt x="102311" y="2964290"/>
                </a:lnTo>
                <a:lnTo>
                  <a:pt x="89537" y="2912423"/>
                </a:lnTo>
                <a:lnTo>
                  <a:pt x="77558" y="2859874"/>
                </a:lnTo>
                <a:lnTo>
                  <a:pt x="66388" y="2806666"/>
                </a:lnTo>
                <a:lnTo>
                  <a:pt x="56039" y="2752819"/>
                </a:lnTo>
                <a:lnTo>
                  <a:pt x="46524" y="2698355"/>
                </a:lnTo>
                <a:lnTo>
                  <a:pt x="37855" y="2643295"/>
                </a:lnTo>
                <a:lnTo>
                  <a:pt x="30045" y="2587661"/>
                </a:lnTo>
                <a:lnTo>
                  <a:pt x="23106" y="2531473"/>
                </a:lnTo>
                <a:lnTo>
                  <a:pt x="17052" y="2474753"/>
                </a:lnTo>
                <a:lnTo>
                  <a:pt x="11894" y="2417523"/>
                </a:lnTo>
                <a:lnTo>
                  <a:pt x="7646" y="2359803"/>
                </a:lnTo>
                <a:lnTo>
                  <a:pt x="4319" y="2301615"/>
                </a:lnTo>
                <a:lnTo>
                  <a:pt x="1928" y="2242980"/>
                </a:lnTo>
                <a:lnTo>
                  <a:pt x="484" y="2183920"/>
                </a:lnTo>
                <a:lnTo>
                  <a:pt x="0" y="2124456"/>
                </a:lnTo>
                <a:close/>
              </a:path>
            </a:pathLst>
          </a:custGeom>
          <a:ln w="28956">
            <a:solidFill>
              <a:srgbClr val="33CCCC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72571" y="6418982"/>
            <a:ext cx="38201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Lecturea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on </a:t>
            </a:r>
            <a:r>
              <a:rPr dirty="0" sz="1200" spc="-140">
                <a:solidFill>
                  <a:srgbClr val="3E3E3E"/>
                </a:solidFill>
                <a:latin typeface="Palatino Linotype"/>
                <a:cs typeface="Palatino Linotype"/>
              </a:rPr>
              <a:t>Algorit</a:t>
            </a:r>
            <a:r>
              <a:rPr dirty="0" baseline="2777" sz="3000" spc="-209" b="1" i="1">
                <a:solidFill>
                  <a:srgbClr val="000099"/>
                </a:solidFill>
                <a:latin typeface="Times New Roman"/>
                <a:cs typeface="Times New Roman"/>
              </a:rPr>
              <a:t>t</a:t>
            </a:r>
            <a:r>
              <a:rPr dirty="0" sz="1200" spc="-140">
                <a:solidFill>
                  <a:srgbClr val="3E3E3E"/>
                </a:solidFill>
                <a:latin typeface="Palatino Linotype"/>
                <a:cs typeface="Palatino Linotype"/>
              </a:rPr>
              <a:t>h</a:t>
            </a:r>
            <a:r>
              <a:rPr dirty="0" baseline="2777" sz="3000" spc="-209" b="1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dirty="0" sz="1200" spc="-140">
                <a:solidFill>
                  <a:srgbClr val="3E3E3E"/>
                </a:solidFill>
                <a:latin typeface="Palatino Linotype"/>
                <a:cs typeface="Palatino Linotype"/>
              </a:rPr>
              <a:t>m</a:t>
            </a:r>
            <a:r>
              <a:rPr dirty="0" baseline="2777" sz="3000" spc="-209" b="1">
                <a:solidFill>
                  <a:srgbClr val="000099"/>
                </a:solidFill>
                <a:latin typeface="Times New Roman"/>
                <a:cs typeface="Times New Roman"/>
              </a:rPr>
              <a:t>4</a:t>
            </a:r>
            <a:r>
              <a:rPr dirty="0" sz="1200" spc="-140">
                <a:solidFill>
                  <a:srgbClr val="3E3E3E"/>
                </a:solidFill>
                <a:latin typeface="Palatino Linotype"/>
                <a:cs typeface="Palatino Linotype"/>
              </a:rPr>
              <a:t>Design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&amp;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Analysis (LADA),</a:t>
            </a:r>
            <a:r>
              <a:rPr dirty="0" sz="1200" spc="-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2015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12827" y="6308852"/>
            <a:ext cx="2311400" cy="436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dirty="0" sz="2400" spc="-15" b="1">
                <a:solidFill>
                  <a:srgbClr val="2F5897"/>
                </a:solidFill>
                <a:latin typeface="Times New Roman"/>
                <a:cs typeface="Times New Roman"/>
              </a:rPr>
              <a:t>Where </a:t>
            </a:r>
            <a:r>
              <a:rPr dirty="0" sz="2400" b="1">
                <a:solidFill>
                  <a:srgbClr val="2F5897"/>
                </a:solidFill>
                <a:latin typeface="Times New Roman"/>
                <a:cs typeface="Times New Roman"/>
              </a:rPr>
              <a:t>to</a:t>
            </a:r>
            <a:r>
              <a:rPr dirty="0" sz="2400" spc="-5" b="1">
                <a:solidFill>
                  <a:srgbClr val="2F5897"/>
                </a:solidFill>
                <a:latin typeface="Times New Roman"/>
                <a:cs typeface="Times New Roman"/>
              </a:rPr>
              <a:t> </a:t>
            </a:r>
            <a:r>
              <a:rPr dirty="0" sz="2400" spc="-160" b="1">
                <a:solidFill>
                  <a:srgbClr val="2F5897"/>
                </a:solidFill>
                <a:latin typeface="Times New Roman"/>
                <a:cs typeface="Times New Roman"/>
              </a:rPr>
              <a:t>store?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894"/>
              </a:lnSpc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2015/5/19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12658" y="6536221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33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284" y="0"/>
            <a:ext cx="627583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77795" y="699516"/>
            <a:ext cx="478535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917064" marR="5080" indent="-66802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Storage of the</a:t>
            </a:r>
            <a:r>
              <a:rPr dirty="0" spc="-40"/>
              <a:t> </a:t>
            </a:r>
            <a:r>
              <a:rPr dirty="0" spc="-5"/>
              <a:t>Row  Combinations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34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535940" y="1707563"/>
            <a:ext cx="7582534" cy="45040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Using one large 2-dimensional</a:t>
            </a:r>
            <a:r>
              <a:rPr dirty="0" sz="2800" spc="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array</a:t>
            </a:r>
            <a:endParaRPr sz="28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Goals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05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keep all unions generated</a:t>
            </a:r>
            <a:endParaRPr sz="24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0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provide indexing for using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Coding within a</a:t>
            </a:r>
            <a:r>
              <a:rPr dirty="0" sz="2800" spc="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group</a:t>
            </a:r>
            <a:endParaRPr sz="28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ts val="2590"/>
              </a:lnSpc>
              <a:spcBef>
                <a:spcPts val="64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One-to-one correspondence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between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bit string of  length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and one union for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subset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set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elements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Establishing indexing for union</a:t>
            </a:r>
            <a:r>
              <a:rPr dirty="0" sz="2800" spc="9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required</a:t>
            </a:r>
            <a:endParaRPr sz="2800">
              <a:latin typeface="Palatino Linotype"/>
              <a:cs typeface="Palatino Linotype"/>
            </a:endParaRPr>
          </a:p>
          <a:p>
            <a:pPr lvl="1" marL="756285" marR="125730" indent="-286385">
              <a:lnSpc>
                <a:spcPts val="2590"/>
              </a:lnSpc>
              <a:spcBef>
                <a:spcPts val="64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When constructing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row of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AB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segment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can be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notated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 a </a:t>
            </a:r>
            <a:r>
              <a:rPr dirty="0" sz="2400" spc="-25">
                <a:solidFill>
                  <a:srgbClr val="3E3E3E"/>
                </a:solidFill>
                <a:latin typeface="Palatino Linotype"/>
                <a:cs typeface="Palatino Linotype"/>
              </a:rPr>
              <a:t>integer.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Use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</a:t>
            </a:r>
            <a:r>
              <a:rPr dirty="0" sz="2400" spc="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index.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3429005"/>
            <a:ext cx="8784336" cy="1584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9831" y="3429005"/>
            <a:ext cx="8784590" cy="1584960"/>
          </a:xfrm>
          <a:custGeom>
            <a:avLst/>
            <a:gdLst/>
            <a:ahLst/>
            <a:cxnLst/>
            <a:rect l="l" t="t" r="r" b="b"/>
            <a:pathLst>
              <a:path w="8784590" h="1584960">
                <a:moveTo>
                  <a:pt x="0" y="264159"/>
                </a:moveTo>
                <a:lnTo>
                  <a:pt x="4256" y="216675"/>
                </a:lnTo>
                <a:lnTo>
                  <a:pt x="16527" y="171983"/>
                </a:lnTo>
                <a:lnTo>
                  <a:pt x="36067" y="130830"/>
                </a:lnTo>
                <a:lnTo>
                  <a:pt x="62129" y="93962"/>
                </a:lnTo>
                <a:lnTo>
                  <a:pt x="93967" y="62125"/>
                </a:lnTo>
                <a:lnTo>
                  <a:pt x="130836" y="36064"/>
                </a:lnTo>
                <a:lnTo>
                  <a:pt x="171988" y="16525"/>
                </a:lnTo>
                <a:lnTo>
                  <a:pt x="216678" y="4255"/>
                </a:lnTo>
                <a:lnTo>
                  <a:pt x="264160" y="0"/>
                </a:lnTo>
                <a:lnTo>
                  <a:pt x="8520176" y="0"/>
                </a:lnTo>
                <a:lnTo>
                  <a:pt x="8567657" y="4255"/>
                </a:lnTo>
                <a:lnTo>
                  <a:pt x="8612347" y="16525"/>
                </a:lnTo>
                <a:lnTo>
                  <a:pt x="8653499" y="36064"/>
                </a:lnTo>
                <a:lnTo>
                  <a:pt x="8690368" y="62125"/>
                </a:lnTo>
                <a:lnTo>
                  <a:pt x="8722206" y="93962"/>
                </a:lnTo>
                <a:lnTo>
                  <a:pt x="8748268" y="130830"/>
                </a:lnTo>
                <a:lnTo>
                  <a:pt x="8767808" y="171983"/>
                </a:lnTo>
                <a:lnTo>
                  <a:pt x="8780079" y="216675"/>
                </a:lnTo>
                <a:lnTo>
                  <a:pt x="8784336" y="264159"/>
                </a:lnTo>
                <a:lnTo>
                  <a:pt x="8784336" y="1320787"/>
                </a:lnTo>
                <a:lnTo>
                  <a:pt x="8780079" y="1368272"/>
                </a:lnTo>
                <a:lnTo>
                  <a:pt x="8767808" y="1412965"/>
                </a:lnTo>
                <a:lnTo>
                  <a:pt x="8748268" y="1454119"/>
                </a:lnTo>
                <a:lnTo>
                  <a:pt x="8722206" y="1490990"/>
                </a:lnTo>
                <a:lnTo>
                  <a:pt x="8690368" y="1522829"/>
                </a:lnTo>
                <a:lnTo>
                  <a:pt x="8653499" y="1548892"/>
                </a:lnTo>
                <a:lnTo>
                  <a:pt x="8612347" y="1568432"/>
                </a:lnTo>
                <a:lnTo>
                  <a:pt x="8567657" y="1580703"/>
                </a:lnTo>
                <a:lnTo>
                  <a:pt x="8520176" y="1584959"/>
                </a:lnTo>
                <a:lnTo>
                  <a:pt x="264160" y="1584959"/>
                </a:lnTo>
                <a:lnTo>
                  <a:pt x="216678" y="1580703"/>
                </a:lnTo>
                <a:lnTo>
                  <a:pt x="171988" y="1568432"/>
                </a:lnTo>
                <a:lnTo>
                  <a:pt x="130836" y="1548892"/>
                </a:lnTo>
                <a:lnTo>
                  <a:pt x="93967" y="1522829"/>
                </a:lnTo>
                <a:lnTo>
                  <a:pt x="62129" y="1490990"/>
                </a:lnTo>
                <a:lnTo>
                  <a:pt x="36067" y="1454119"/>
                </a:lnTo>
                <a:lnTo>
                  <a:pt x="16527" y="1412965"/>
                </a:lnTo>
                <a:lnTo>
                  <a:pt x="4256" y="1368272"/>
                </a:lnTo>
                <a:lnTo>
                  <a:pt x="0" y="1320787"/>
                </a:lnTo>
                <a:lnTo>
                  <a:pt x="0" y="264159"/>
                </a:lnTo>
                <a:close/>
              </a:path>
            </a:pathLst>
          </a:custGeom>
          <a:ln w="9144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9616" y="384047"/>
            <a:ext cx="6141718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0586" y="532767"/>
            <a:ext cx="53403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Storage the</a:t>
            </a:r>
            <a:r>
              <a:rPr dirty="0" spc="-45"/>
              <a:t> </a:t>
            </a:r>
            <a:r>
              <a:rPr dirty="0" spc="-5"/>
              <a:t>Unions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9501" y="4392044"/>
            <a:ext cx="904875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5925" algn="l"/>
              </a:tabLst>
            </a:pPr>
            <a:r>
              <a:rPr dirty="0" sz="2100" spc="-145">
                <a:latin typeface="Times New Roman"/>
                <a:cs typeface="Times New Roman"/>
              </a:rPr>
              <a:t>11</a:t>
            </a:r>
            <a:r>
              <a:rPr dirty="0" sz="2100" spc="-145">
                <a:latin typeface="Times New Roman"/>
                <a:cs typeface="Times New Roman"/>
              </a:rPr>
              <a:t>	</a:t>
            </a:r>
            <a:r>
              <a:rPr dirty="0" sz="2100" spc="-145">
                <a:latin typeface="Times New Roman"/>
                <a:cs typeface="Times New Roman"/>
              </a:rPr>
              <a:t>1</a:t>
            </a:r>
            <a:r>
              <a:rPr dirty="0" sz="2100" spc="-285">
                <a:latin typeface="Times New Roman"/>
                <a:cs typeface="Times New Roman"/>
              </a:rPr>
              <a:t>1,</a:t>
            </a:r>
            <a:r>
              <a:rPr dirty="0" sz="2100" spc="-145">
                <a:latin typeface="Times New Roman"/>
                <a:cs typeface="Times New Roman"/>
              </a:rPr>
              <a:t>12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2157" y="3583779"/>
            <a:ext cx="96266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02284" algn="l"/>
              </a:tabLst>
            </a:pPr>
            <a:r>
              <a:rPr dirty="0" sz="2100" spc="-140">
                <a:latin typeface="Times New Roman"/>
                <a:cs typeface="Times New Roman"/>
              </a:rPr>
              <a:t>2,</a:t>
            </a:r>
            <a:r>
              <a:rPr dirty="0" sz="2100" spc="-145">
                <a:latin typeface="Times New Roman"/>
                <a:cs typeface="Times New Roman"/>
              </a:rPr>
              <a:t>3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140">
                <a:latin typeface="Times New Roman"/>
                <a:cs typeface="Times New Roman"/>
              </a:rPr>
              <a:t>2,</a:t>
            </a:r>
            <a:r>
              <a:rPr dirty="0" sz="2100" spc="-235">
                <a:latin typeface="Times New Roman"/>
                <a:cs typeface="Times New Roman"/>
              </a:rPr>
              <a:t>3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246" y="4119659"/>
            <a:ext cx="221615" cy="608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225"/>
              </a:lnSpc>
              <a:spcBef>
                <a:spcPts val="120"/>
              </a:spcBef>
            </a:pPr>
            <a:r>
              <a:rPr dirty="0" sz="2100" spc="-110">
                <a:latin typeface="Symbol"/>
                <a:cs typeface="Symbol"/>
              </a:rPr>
              <a:t></a:t>
            </a:r>
            <a:endParaRPr sz="2100">
              <a:latin typeface="Symbol"/>
              <a:cs typeface="Symbol"/>
            </a:endParaRPr>
          </a:p>
          <a:p>
            <a:pPr marL="12700">
              <a:lnSpc>
                <a:spcPts val="2345"/>
              </a:lnSpc>
            </a:pPr>
            <a:r>
              <a:rPr dirty="0" sz="2100" spc="-810">
                <a:latin typeface="Symbol"/>
                <a:cs typeface="Symbol"/>
              </a:rPr>
              <a:t></a:t>
            </a:r>
            <a:r>
              <a:rPr dirty="0" baseline="-18518" sz="3150" spc="-322">
                <a:latin typeface="Symbol"/>
                <a:cs typeface="Symbol"/>
              </a:rPr>
              <a:t></a:t>
            </a:r>
            <a:r>
              <a:rPr dirty="0" baseline="-2525" sz="3300" spc="-300" i="1">
                <a:latin typeface="Symbol"/>
                <a:cs typeface="Symbol"/>
              </a:rPr>
              <a:t></a:t>
            </a:r>
            <a:endParaRPr baseline="-2525" sz="33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246" y="3850796"/>
            <a:ext cx="22161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215">
                <a:latin typeface="Symbol"/>
                <a:cs typeface="Symbol"/>
              </a:rPr>
              <a:t></a:t>
            </a:r>
            <a:r>
              <a:rPr dirty="0" baseline="-25252" sz="3300" spc="-300" i="1">
                <a:latin typeface="Symbol"/>
                <a:cs typeface="Symbol"/>
              </a:rPr>
              <a:t></a:t>
            </a:r>
            <a:endParaRPr baseline="-25252" sz="33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246" y="3491206"/>
            <a:ext cx="2840355" cy="124968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490855" algn="l"/>
                <a:tab pos="903605" algn="l"/>
                <a:tab pos="1351915" algn="l"/>
                <a:tab pos="1983105" algn="l"/>
                <a:tab pos="2449830" algn="l"/>
              </a:tabLst>
            </a:pPr>
            <a:r>
              <a:rPr dirty="0" baseline="-3968" sz="3150" spc="-315">
                <a:latin typeface="Symbol"/>
                <a:cs typeface="Symbol"/>
              </a:rPr>
              <a:t></a:t>
            </a:r>
            <a:r>
              <a:rPr dirty="0" sz="2200" spc="-210" i="1">
                <a:latin typeface="Symbol"/>
                <a:cs typeface="Symbol"/>
              </a:rPr>
              <a:t></a:t>
            </a:r>
            <a:r>
              <a:rPr dirty="0" sz="2200" spc="-210">
                <a:latin typeface="Times New Roman"/>
                <a:cs typeface="Times New Roman"/>
              </a:rPr>
              <a:t>	</a:t>
            </a:r>
            <a:r>
              <a:rPr dirty="0" sz="2100" spc="-145">
                <a:latin typeface="Times New Roman"/>
                <a:cs typeface="Times New Roman"/>
              </a:rPr>
              <a:t>4	3	</a:t>
            </a:r>
            <a:r>
              <a:rPr dirty="0" sz="2100" spc="-140">
                <a:latin typeface="Times New Roman"/>
                <a:cs typeface="Times New Roman"/>
              </a:rPr>
              <a:t>3,4	</a:t>
            </a:r>
            <a:r>
              <a:rPr dirty="0" sz="2100" spc="-145">
                <a:latin typeface="Times New Roman"/>
                <a:cs typeface="Times New Roman"/>
              </a:rPr>
              <a:t>2	</a:t>
            </a:r>
            <a:r>
              <a:rPr dirty="0" sz="2100" spc="-120">
                <a:latin typeface="Times New Roman"/>
                <a:cs typeface="Times New Roman"/>
              </a:rPr>
              <a:t>2,4</a:t>
            </a:r>
            <a:endParaRPr sz="2100">
              <a:latin typeface="Times New Roman"/>
              <a:cs typeface="Times New Roman"/>
            </a:endParaRPr>
          </a:p>
          <a:p>
            <a:pPr algn="ctr" marL="378460">
              <a:lnSpc>
                <a:spcPct val="100000"/>
              </a:lnSpc>
              <a:spcBef>
                <a:spcPts val="640"/>
              </a:spcBef>
              <a:tabLst>
                <a:tab pos="791210" algn="l"/>
                <a:tab pos="1247140" algn="l"/>
                <a:tab pos="1872614" algn="l"/>
                <a:tab pos="2346325" algn="l"/>
              </a:tabLst>
            </a:pPr>
            <a:r>
              <a:rPr dirty="0" sz="2100" spc="-145">
                <a:latin typeface="Times New Roman"/>
                <a:cs typeface="Times New Roman"/>
              </a:rPr>
              <a:t>8	7	</a:t>
            </a:r>
            <a:r>
              <a:rPr dirty="0" sz="2100" spc="-140">
                <a:latin typeface="Times New Roman"/>
                <a:cs typeface="Times New Roman"/>
              </a:rPr>
              <a:t>7,8	</a:t>
            </a:r>
            <a:r>
              <a:rPr dirty="0" sz="2100" spc="-145">
                <a:latin typeface="Times New Roman"/>
                <a:cs typeface="Times New Roman"/>
              </a:rPr>
              <a:t>6	</a:t>
            </a:r>
            <a:r>
              <a:rPr dirty="0" sz="2100" spc="-150">
                <a:latin typeface="Times New Roman"/>
                <a:cs typeface="Times New Roman"/>
              </a:rPr>
              <a:t>6,8</a:t>
            </a:r>
            <a:endParaRPr sz="2100">
              <a:latin typeface="Times New Roman"/>
              <a:cs typeface="Times New Roman"/>
            </a:endParaRPr>
          </a:p>
          <a:p>
            <a:pPr algn="ctr" marL="407034">
              <a:lnSpc>
                <a:spcPct val="100000"/>
              </a:lnSpc>
              <a:spcBef>
                <a:spcPts val="665"/>
              </a:spcBef>
              <a:tabLst>
                <a:tab pos="1899285" algn="l"/>
                <a:tab pos="2320925" algn="l"/>
              </a:tabLst>
            </a:pPr>
            <a:r>
              <a:rPr dirty="0" sz="2100" spc="-145">
                <a:latin typeface="Times New Roman"/>
                <a:cs typeface="Times New Roman"/>
              </a:rPr>
              <a:t>12</a:t>
            </a:r>
            <a:r>
              <a:rPr dirty="0" sz="2100" spc="-145">
                <a:latin typeface="Times New Roman"/>
                <a:cs typeface="Times New Roman"/>
              </a:rPr>
              <a:t>	</a:t>
            </a:r>
            <a:r>
              <a:rPr dirty="0" sz="2100" spc="-145">
                <a:latin typeface="Times New Roman"/>
                <a:cs typeface="Times New Roman"/>
              </a:rPr>
              <a:t>10</a:t>
            </a:r>
            <a:r>
              <a:rPr dirty="0" sz="2100" spc="-145">
                <a:latin typeface="Times New Roman"/>
                <a:cs typeface="Times New Roman"/>
              </a:rPr>
              <a:t>	</a:t>
            </a:r>
            <a:r>
              <a:rPr dirty="0" sz="2100" spc="-145">
                <a:latin typeface="Times New Roman"/>
                <a:cs typeface="Times New Roman"/>
              </a:rPr>
              <a:t>1</a:t>
            </a:r>
            <a:r>
              <a:rPr dirty="0" sz="2100" spc="-175">
                <a:latin typeface="Times New Roman"/>
                <a:cs typeface="Times New Roman"/>
              </a:rPr>
              <a:t>0</a:t>
            </a:r>
            <a:r>
              <a:rPr dirty="0" sz="2100" spc="-2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12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4891" y="3583779"/>
            <a:ext cx="4267200" cy="11430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080">
              <a:lnSpc>
                <a:spcPts val="1530"/>
              </a:lnSpc>
              <a:spcBef>
                <a:spcPts val="120"/>
              </a:spcBef>
              <a:tabLst>
                <a:tab pos="303530" algn="l"/>
                <a:tab pos="765175" algn="l"/>
                <a:tab pos="1211580" algn="l"/>
                <a:tab pos="1831339" algn="l"/>
                <a:tab pos="2292985" algn="l"/>
                <a:tab pos="2927350" algn="l"/>
                <a:tab pos="3547110" algn="l"/>
              </a:tabLst>
            </a:pPr>
            <a:r>
              <a:rPr dirty="0" sz="2100" spc="-145">
                <a:latin typeface="Times New Roman"/>
                <a:cs typeface="Times New Roman"/>
              </a:rPr>
              <a:t>1</a:t>
            </a:r>
            <a:r>
              <a:rPr dirty="0" sz="2100" spc="-145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4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105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3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105">
                <a:latin typeface="Times New Roman"/>
                <a:cs typeface="Times New Roman"/>
              </a:rPr>
              <a:t>,</a:t>
            </a:r>
            <a:r>
              <a:rPr dirty="0" sz="2100" spc="-235">
                <a:latin typeface="Times New Roman"/>
                <a:cs typeface="Times New Roman"/>
              </a:rPr>
              <a:t>3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4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2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75">
                <a:latin typeface="Times New Roman"/>
                <a:cs typeface="Times New Roman"/>
              </a:rPr>
              <a:t>2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5">
                <a:latin typeface="Times New Roman"/>
                <a:cs typeface="Times New Roman"/>
              </a:rPr>
              <a:t>4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0">
                <a:latin typeface="Times New Roman"/>
                <a:cs typeface="Times New Roman"/>
              </a:rPr>
              <a:t>2,</a:t>
            </a:r>
            <a:r>
              <a:rPr dirty="0" sz="2100" spc="-145">
                <a:latin typeface="Times New Roman"/>
                <a:cs typeface="Times New Roman"/>
              </a:rPr>
              <a:t>3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320">
                <a:latin typeface="Times New Roman"/>
                <a:cs typeface="Times New Roman"/>
              </a:rPr>
              <a:t>1</a:t>
            </a:r>
            <a:r>
              <a:rPr dirty="0" sz="2100" spc="-50">
                <a:latin typeface="Times New Roman"/>
                <a:cs typeface="Times New Roman"/>
              </a:rPr>
              <a:t>,</a:t>
            </a:r>
            <a:r>
              <a:rPr dirty="0" sz="2100" spc="-140">
                <a:latin typeface="Times New Roman"/>
                <a:cs typeface="Times New Roman"/>
              </a:rPr>
              <a:t>2,</a:t>
            </a:r>
            <a:r>
              <a:rPr dirty="0" sz="2100" spc="-235">
                <a:latin typeface="Times New Roman"/>
                <a:cs typeface="Times New Roman"/>
              </a:rPr>
              <a:t>3</a:t>
            </a:r>
            <a:r>
              <a:rPr dirty="0" sz="2100" spc="-85">
                <a:latin typeface="Times New Roman"/>
                <a:cs typeface="Times New Roman"/>
              </a:rPr>
              <a:t>,4</a:t>
            </a:r>
            <a:r>
              <a:rPr dirty="0" baseline="-3968" sz="3150" spc="-165">
                <a:latin typeface="Symbol"/>
                <a:cs typeface="Symbol"/>
              </a:rPr>
              <a:t></a:t>
            </a:r>
            <a:endParaRPr baseline="-3968" sz="3150">
              <a:latin typeface="Symbol"/>
              <a:cs typeface="Symbol"/>
            </a:endParaRPr>
          </a:p>
          <a:p>
            <a:pPr algn="r" marR="5080">
              <a:lnSpc>
                <a:spcPts val="3970"/>
              </a:lnSpc>
              <a:tabLst>
                <a:tab pos="3450590" algn="l"/>
              </a:tabLst>
            </a:pPr>
            <a:r>
              <a:rPr dirty="0" sz="5400">
                <a:latin typeface="Times New Roman"/>
                <a:cs typeface="Times New Roman"/>
              </a:rPr>
              <a:t>……	</a:t>
            </a:r>
            <a:r>
              <a:rPr dirty="0" baseline="43650" sz="3150" spc="-165">
                <a:latin typeface="Symbol"/>
                <a:cs typeface="Symbol"/>
              </a:rPr>
              <a:t></a:t>
            </a:r>
            <a:endParaRPr baseline="43650" sz="3150">
              <a:latin typeface="Symbol"/>
              <a:cs typeface="Symbol"/>
            </a:endParaRPr>
          </a:p>
          <a:p>
            <a:pPr algn="r" marR="5080">
              <a:lnSpc>
                <a:spcPts val="994"/>
              </a:lnSpc>
            </a:pPr>
            <a:r>
              <a:rPr dirty="0" sz="2100" spc="-11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  <a:p>
            <a:pPr algn="r" marR="5080">
              <a:lnSpc>
                <a:spcPts val="2275"/>
              </a:lnSpc>
            </a:pPr>
            <a:r>
              <a:rPr dirty="0" baseline="-18518" sz="3150" spc="-1214">
                <a:latin typeface="Symbol"/>
                <a:cs typeface="Symbol"/>
              </a:rPr>
              <a:t></a:t>
            </a:r>
            <a:r>
              <a:rPr dirty="0" sz="2100" spc="-11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659" y="3429000"/>
            <a:ext cx="502920" cy="649605"/>
          </a:xfrm>
          <a:custGeom>
            <a:avLst/>
            <a:gdLst/>
            <a:ahLst/>
            <a:cxnLst/>
            <a:rect l="l" t="t" r="r" b="b"/>
            <a:pathLst>
              <a:path w="502920" h="649604">
                <a:moveTo>
                  <a:pt x="0" y="324612"/>
                </a:moveTo>
                <a:lnTo>
                  <a:pt x="3291" y="271959"/>
                </a:lnTo>
                <a:lnTo>
                  <a:pt x="12819" y="222011"/>
                </a:lnTo>
                <a:lnTo>
                  <a:pt x="28068" y="175436"/>
                </a:lnTo>
                <a:lnTo>
                  <a:pt x="48518" y="132902"/>
                </a:lnTo>
                <a:lnTo>
                  <a:pt x="73652" y="95078"/>
                </a:lnTo>
                <a:lnTo>
                  <a:pt x="102952" y="62632"/>
                </a:lnTo>
                <a:lnTo>
                  <a:pt x="135900" y="36233"/>
                </a:lnTo>
                <a:lnTo>
                  <a:pt x="171980" y="16549"/>
                </a:lnTo>
                <a:lnTo>
                  <a:pt x="210672" y="4248"/>
                </a:lnTo>
                <a:lnTo>
                  <a:pt x="251460" y="0"/>
                </a:lnTo>
                <a:lnTo>
                  <a:pt x="292247" y="4248"/>
                </a:lnTo>
                <a:lnTo>
                  <a:pt x="330939" y="16549"/>
                </a:lnTo>
                <a:lnTo>
                  <a:pt x="367019" y="36233"/>
                </a:lnTo>
                <a:lnTo>
                  <a:pt x="399967" y="62632"/>
                </a:lnTo>
                <a:lnTo>
                  <a:pt x="429267" y="95078"/>
                </a:lnTo>
                <a:lnTo>
                  <a:pt x="454401" y="132902"/>
                </a:lnTo>
                <a:lnTo>
                  <a:pt x="474851" y="175436"/>
                </a:lnTo>
                <a:lnTo>
                  <a:pt x="490100" y="222011"/>
                </a:lnTo>
                <a:lnTo>
                  <a:pt x="499628" y="271959"/>
                </a:lnTo>
                <a:lnTo>
                  <a:pt x="502920" y="324612"/>
                </a:lnTo>
                <a:lnTo>
                  <a:pt x="499628" y="377264"/>
                </a:lnTo>
                <a:lnTo>
                  <a:pt x="490100" y="427212"/>
                </a:lnTo>
                <a:lnTo>
                  <a:pt x="474851" y="473787"/>
                </a:lnTo>
                <a:lnTo>
                  <a:pt x="454401" y="516321"/>
                </a:lnTo>
                <a:lnTo>
                  <a:pt x="429267" y="554145"/>
                </a:lnTo>
                <a:lnTo>
                  <a:pt x="399967" y="586591"/>
                </a:lnTo>
                <a:lnTo>
                  <a:pt x="367019" y="612990"/>
                </a:lnTo>
                <a:lnTo>
                  <a:pt x="330939" y="632674"/>
                </a:lnTo>
                <a:lnTo>
                  <a:pt x="292247" y="644975"/>
                </a:lnTo>
                <a:lnTo>
                  <a:pt x="251460" y="649224"/>
                </a:lnTo>
                <a:lnTo>
                  <a:pt x="210672" y="644975"/>
                </a:lnTo>
                <a:lnTo>
                  <a:pt x="171980" y="632674"/>
                </a:lnTo>
                <a:lnTo>
                  <a:pt x="135900" y="612990"/>
                </a:lnTo>
                <a:lnTo>
                  <a:pt x="102952" y="586591"/>
                </a:lnTo>
                <a:lnTo>
                  <a:pt x="73652" y="554145"/>
                </a:lnTo>
                <a:lnTo>
                  <a:pt x="48518" y="516321"/>
                </a:lnTo>
                <a:lnTo>
                  <a:pt x="28068" y="473787"/>
                </a:lnTo>
                <a:lnTo>
                  <a:pt x="12819" y="427212"/>
                </a:lnTo>
                <a:lnTo>
                  <a:pt x="3291" y="377264"/>
                </a:lnTo>
                <a:lnTo>
                  <a:pt x="0" y="324612"/>
                </a:lnTo>
                <a:close/>
              </a:path>
            </a:pathLst>
          </a:custGeom>
          <a:ln w="9144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24491" y="4076700"/>
            <a:ext cx="3395345" cy="1202690"/>
          </a:xfrm>
          <a:custGeom>
            <a:avLst/>
            <a:gdLst/>
            <a:ahLst/>
            <a:cxnLst/>
            <a:rect l="l" t="t" r="r" b="b"/>
            <a:pathLst>
              <a:path w="3395345" h="1202689">
                <a:moveTo>
                  <a:pt x="3395052" y="0"/>
                </a:moveTo>
                <a:lnTo>
                  <a:pt x="0" y="1202575"/>
                </a:lnTo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64633" y="5239113"/>
            <a:ext cx="85090" cy="72390"/>
          </a:xfrm>
          <a:custGeom>
            <a:avLst/>
            <a:gdLst/>
            <a:ahLst/>
            <a:cxnLst/>
            <a:rect l="l" t="t" r="r" b="b"/>
            <a:pathLst>
              <a:path w="85089" h="72389">
                <a:moveTo>
                  <a:pt x="59105" y="0"/>
                </a:moveTo>
                <a:lnTo>
                  <a:pt x="0" y="61353"/>
                </a:lnTo>
                <a:lnTo>
                  <a:pt x="84556" y="71831"/>
                </a:lnTo>
                <a:lnTo>
                  <a:pt x="59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921952" y="5324538"/>
            <a:ext cx="3068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i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i="1">
                <a:latin typeface="Times New Roman"/>
                <a:cs typeface="Times New Roman"/>
              </a:rPr>
              <a:t>j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i="1">
                <a:latin typeface="Times New Roman"/>
                <a:cs typeface="Times New Roman"/>
              </a:rPr>
              <a:t>k </a:t>
            </a:r>
            <a:r>
              <a:rPr dirty="0" sz="2400">
                <a:latin typeface="Times New Roman"/>
                <a:cs typeface="Times New Roman"/>
              </a:rPr>
              <a:t>stands </a:t>
            </a:r>
            <a:r>
              <a:rPr dirty="0" sz="2400" spc="-5">
                <a:latin typeface="Times New Roman"/>
                <a:cs typeface="Times New Roman"/>
              </a:rPr>
              <a:t>for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r>
              <a:rPr dirty="0" sz="2400" spc="-5">
                <a:latin typeface="Symbol"/>
                <a:cs typeface="Symbol"/>
              </a:rPr>
              <a:t>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baseline="-20833" sz="2400" spc="-7">
                <a:latin typeface="Times New Roman"/>
                <a:cs typeface="Times New Roman"/>
              </a:rPr>
              <a:t>j</a:t>
            </a:r>
            <a:r>
              <a:rPr dirty="0" sz="2400" spc="-5">
                <a:latin typeface="Symbol"/>
                <a:cs typeface="Symbol"/>
              </a:rPr>
              <a:t>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baseline="-20833" sz="2400" spc="-7">
                <a:latin typeface="Times New Roman"/>
                <a:cs typeface="Times New Roman"/>
              </a:rPr>
              <a:t>k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490" y="2660713"/>
            <a:ext cx="121221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Times New Roman"/>
                <a:cs typeface="Times New Roman"/>
              </a:rPr>
              <a:t>one </a:t>
            </a:r>
            <a:r>
              <a:rPr dirty="0" sz="2000">
                <a:latin typeface="Times New Roman"/>
                <a:cs typeface="Times New Roman"/>
              </a:rPr>
              <a:t>row</a:t>
            </a:r>
            <a:r>
              <a:rPr dirty="0" sz="2000" spc="-1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  </a:t>
            </a:r>
            <a:r>
              <a:rPr dirty="0" sz="2000" spc="5">
                <a:latin typeface="Times New Roman"/>
                <a:cs typeface="Times New Roman"/>
              </a:rPr>
              <a:t>one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group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63402" y="2803652"/>
            <a:ext cx="4215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column </a:t>
            </a:r>
            <a:r>
              <a:rPr dirty="0" sz="2400">
                <a:latin typeface="Times New Roman"/>
                <a:cs typeface="Times New Roman"/>
              </a:rPr>
              <a:t>indexed by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bitSeg(</a:t>
            </a:r>
            <a:r>
              <a:rPr dirty="0" sz="2400" i="1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[i],j,t)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00215" y="3140964"/>
            <a:ext cx="523875" cy="326390"/>
          </a:xfrm>
          <a:custGeom>
            <a:avLst/>
            <a:gdLst/>
            <a:ahLst/>
            <a:cxnLst/>
            <a:rect l="l" t="t" r="r" b="b"/>
            <a:pathLst>
              <a:path w="523875" h="326389">
                <a:moveTo>
                  <a:pt x="0" y="0"/>
                </a:moveTo>
                <a:lnTo>
                  <a:pt x="523697" y="326097"/>
                </a:lnTo>
              </a:path>
            </a:pathLst>
          </a:custGeom>
          <a:ln w="12700">
            <a:solidFill>
              <a:srgbClr val="008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92986" y="3428005"/>
            <a:ext cx="85090" cy="73025"/>
          </a:xfrm>
          <a:custGeom>
            <a:avLst/>
            <a:gdLst/>
            <a:ahLst/>
            <a:cxnLst/>
            <a:rect l="l" t="t" r="r" b="b"/>
            <a:pathLst>
              <a:path w="85090" h="73025">
                <a:moveTo>
                  <a:pt x="40284" y="0"/>
                </a:moveTo>
                <a:lnTo>
                  <a:pt x="0" y="64681"/>
                </a:lnTo>
                <a:lnTo>
                  <a:pt x="84823" y="72618"/>
                </a:lnTo>
                <a:lnTo>
                  <a:pt x="40284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87524" y="2383535"/>
            <a:ext cx="3805428" cy="38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55995" y="1989137"/>
            <a:ext cx="3528891" cy="746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27859" y="2460072"/>
            <a:ext cx="229107" cy="209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6635" y="2282691"/>
            <a:ext cx="345440" cy="381635"/>
          </a:xfrm>
          <a:custGeom>
            <a:avLst/>
            <a:gdLst/>
            <a:ahLst/>
            <a:cxnLst/>
            <a:rect l="l" t="t" r="r" b="b"/>
            <a:pathLst>
              <a:path w="345439" h="381635">
                <a:moveTo>
                  <a:pt x="173532" y="0"/>
                </a:moveTo>
                <a:lnTo>
                  <a:pt x="103038" y="13506"/>
                </a:lnTo>
                <a:lnTo>
                  <a:pt x="47726" y="54025"/>
                </a:lnTo>
                <a:lnTo>
                  <a:pt x="11933" y="116968"/>
                </a:lnTo>
                <a:lnTo>
                  <a:pt x="2983" y="155129"/>
                </a:lnTo>
                <a:lnTo>
                  <a:pt x="0" y="197751"/>
                </a:lnTo>
                <a:lnTo>
                  <a:pt x="3043" y="236197"/>
                </a:lnTo>
                <a:lnTo>
                  <a:pt x="27383" y="302191"/>
                </a:lnTo>
                <a:lnTo>
                  <a:pt x="74620" y="352262"/>
                </a:lnTo>
                <a:lnTo>
                  <a:pt x="136081" y="377998"/>
                </a:lnTo>
                <a:lnTo>
                  <a:pt x="171602" y="381215"/>
                </a:lnTo>
                <a:lnTo>
                  <a:pt x="208354" y="377744"/>
                </a:lnTo>
                <a:lnTo>
                  <a:pt x="271018" y="349969"/>
                </a:lnTo>
                <a:lnTo>
                  <a:pt x="318011" y="296202"/>
                </a:lnTo>
                <a:lnTo>
                  <a:pt x="342110" y="227146"/>
                </a:lnTo>
                <a:lnTo>
                  <a:pt x="345122" y="187553"/>
                </a:lnTo>
                <a:lnTo>
                  <a:pt x="342140" y="148151"/>
                </a:lnTo>
                <a:lnTo>
                  <a:pt x="318285" y="80624"/>
                </a:lnTo>
                <a:lnTo>
                  <a:pt x="271770" y="29532"/>
                </a:lnTo>
                <a:lnTo>
                  <a:pt x="209829" y="3281"/>
                </a:lnTo>
                <a:lnTo>
                  <a:pt x="173532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22648" y="2225617"/>
            <a:ext cx="127635" cy="495934"/>
          </a:xfrm>
          <a:custGeom>
            <a:avLst/>
            <a:gdLst/>
            <a:ahLst/>
            <a:cxnLst/>
            <a:rect l="l" t="t" r="r" b="b"/>
            <a:pathLst>
              <a:path w="127635" h="495935">
                <a:moveTo>
                  <a:pt x="72301" y="0"/>
                </a:moveTo>
                <a:lnTo>
                  <a:pt x="88745" y="2802"/>
                </a:lnTo>
                <a:lnTo>
                  <a:pt x="100493" y="11210"/>
                </a:lnTo>
                <a:lnTo>
                  <a:pt x="107543" y="25224"/>
                </a:lnTo>
                <a:lnTo>
                  <a:pt x="109893" y="44843"/>
                </a:lnTo>
                <a:lnTo>
                  <a:pt x="108447" y="73894"/>
                </a:lnTo>
                <a:lnTo>
                  <a:pt x="107003" y="102946"/>
                </a:lnTo>
                <a:lnTo>
                  <a:pt x="105560" y="131997"/>
                </a:lnTo>
                <a:lnTo>
                  <a:pt x="104114" y="161048"/>
                </a:lnTo>
                <a:lnTo>
                  <a:pt x="102847" y="195000"/>
                </a:lnTo>
                <a:lnTo>
                  <a:pt x="101942" y="227552"/>
                </a:lnTo>
                <a:lnTo>
                  <a:pt x="101399" y="258703"/>
                </a:lnTo>
                <a:lnTo>
                  <a:pt x="101219" y="288455"/>
                </a:lnTo>
                <a:lnTo>
                  <a:pt x="102845" y="349293"/>
                </a:lnTo>
                <a:lnTo>
                  <a:pt x="107726" y="400323"/>
                </a:lnTo>
                <a:lnTo>
                  <a:pt x="115861" y="441542"/>
                </a:lnTo>
                <a:lnTo>
                  <a:pt x="127254" y="472947"/>
                </a:lnTo>
                <a:lnTo>
                  <a:pt x="108270" y="482758"/>
                </a:lnTo>
                <a:lnTo>
                  <a:pt x="89892" y="489767"/>
                </a:lnTo>
                <a:lnTo>
                  <a:pt x="72116" y="493973"/>
                </a:lnTo>
                <a:lnTo>
                  <a:pt x="54940" y="495376"/>
                </a:lnTo>
                <a:lnTo>
                  <a:pt x="44703" y="494516"/>
                </a:lnTo>
                <a:lnTo>
                  <a:pt x="17587" y="459062"/>
                </a:lnTo>
                <a:lnTo>
                  <a:pt x="15417" y="418922"/>
                </a:lnTo>
                <a:lnTo>
                  <a:pt x="15689" y="398919"/>
                </a:lnTo>
                <a:lnTo>
                  <a:pt x="16503" y="375604"/>
                </a:lnTo>
                <a:lnTo>
                  <a:pt x="17860" y="348975"/>
                </a:lnTo>
                <a:lnTo>
                  <a:pt x="19761" y="319036"/>
                </a:lnTo>
                <a:lnTo>
                  <a:pt x="21654" y="287249"/>
                </a:lnTo>
                <a:lnTo>
                  <a:pt x="23007" y="255077"/>
                </a:lnTo>
                <a:lnTo>
                  <a:pt x="23820" y="222522"/>
                </a:lnTo>
                <a:lnTo>
                  <a:pt x="24091" y="189585"/>
                </a:lnTo>
                <a:lnTo>
                  <a:pt x="22586" y="135561"/>
                </a:lnTo>
                <a:lnTo>
                  <a:pt x="18070" y="89693"/>
                </a:lnTo>
                <a:lnTo>
                  <a:pt x="10541" y="51979"/>
                </a:lnTo>
                <a:lnTo>
                  <a:pt x="0" y="22415"/>
                </a:lnTo>
                <a:lnTo>
                  <a:pt x="18614" y="12606"/>
                </a:lnTo>
                <a:lnTo>
                  <a:pt x="36869" y="5602"/>
                </a:lnTo>
                <a:lnTo>
                  <a:pt x="54765" y="1400"/>
                </a:lnTo>
                <a:lnTo>
                  <a:pt x="72301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643360" y="2213387"/>
            <a:ext cx="441959" cy="508000"/>
          </a:xfrm>
          <a:custGeom>
            <a:avLst/>
            <a:gdLst/>
            <a:ahLst/>
            <a:cxnLst/>
            <a:rect l="l" t="t" r="r" b="b"/>
            <a:pathLst>
              <a:path w="441960" h="508000">
                <a:moveTo>
                  <a:pt x="41452" y="0"/>
                </a:moveTo>
                <a:lnTo>
                  <a:pt x="63743" y="3503"/>
                </a:lnTo>
                <a:lnTo>
                  <a:pt x="80494" y="14012"/>
                </a:lnTo>
                <a:lnTo>
                  <a:pt x="91703" y="31530"/>
                </a:lnTo>
                <a:lnTo>
                  <a:pt x="97370" y="56057"/>
                </a:lnTo>
                <a:lnTo>
                  <a:pt x="114327" y="43951"/>
                </a:lnTo>
                <a:lnTo>
                  <a:pt x="151684" y="23562"/>
                </a:lnTo>
                <a:lnTo>
                  <a:pt x="192718" y="8593"/>
                </a:lnTo>
                <a:lnTo>
                  <a:pt x="231999" y="954"/>
                </a:lnTo>
                <a:lnTo>
                  <a:pt x="250647" y="0"/>
                </a:lnTo>
                <a:lnTo>
                  <a:pt x="268663" y="826"/>
                </a:lnTo>
                <a:lnTo>
                  <a:pt x="319100" y="13246"/>
                </a:lnTo>
                <a:lnTo>
                  <a:pt x="362202" y="41433"/>
                </a:lnTo>
                <a:lnTo>
                  <a:pt x="394771" y="86633"/>
                </a:lnTo>
                <a:lnTo>
                  <a:pt x="408266" y="126898"/>
                </a:lnTo>
                <a:lnTo>
                  <a:pt x="415617" y="179263"/>
                </a:lnTo>
                <a:lnTo>
                  <a:pt x="417423" y="247688"/>
                </a:lnTo>
                <a:lnTo>
                  <a:pt x="417423" y="318020"/>
                </a:lnTo>
                <a:lnTo>
                  <a:pt x="417695" y="352549"/>
                </a:lnTo>
                <a:lnTo>
                  <a:pt x="419866" y="405551"/>
                </a:lnTo>
                <a:lnTo>
                  <a:pt x="428875" y="455107"/>
                </a:lnTo>
                <a:lnTo>
                  <a:pt x="441528" y="485178"/>
                </a:lnTo>
                <a:lnTo>
                  <a:pt x="421401" y="494988"/>
                </a:lnTo>
                <a:lnTo>
                  <a:pt x="403445" y="501997"/>
                </a:lnTo>
                <a:lnTo>
                  <a:pt x="387658" y="506203"/>
                </a:lnTo>
                <a:lnTo>
                  <a:pt x="374040" y="507606"/>
                </a:lnTo>
                <a:lnTo>
                  <a:pt x="363408" y="506777"/>
                </a:lnTo>
                <a:lnTo>
                  <a:pt x="336565" y="473205"/>
                </a:lnTo>
                <a:lnTo>
                  <a:pt x="334517" y="436257"/>
                </a:lnTo>
                <a:lnTo>
                  <a:pt x="334698" y="422749"/>
                </a:lnTo>
                <a:lnTo>
                  <a:pt x="335241" y="405674"/>
                </a:lnTo>
                <a:lnTo>
                  <a:pt x="336146" y="385035"/>
                </a:lnTo>
                <a:lnTo>
                  <a:pt x="337413" y="360832"/>
                </a:lnTo>
                <a:lnTo>
                  <a:pt x="338680" y="334200"/>
                </a:lnTo>
                <a:lnTo>
                  <a:pt x="339585" y="306293"/>
                </a:lnTo>
                <a:lnTo>
                  <a:pt x="340128" y="277113"/>
                </a:lnTo>
                <a:lnTo>
                  <a:pt x="340309" y="246659"/>
                </a:lnTo>
                <a:lnTo>
                  <a:pt x="338530" y="201779"/>
                </a:lnTo>
                <a:lnTo>
                  <a:pt x="333195" y="163972"/>
                </a:lnTo>
                <a:lnTo>
                  <a:pt x="311861" y="109575"/>
                </a:lnTo>
                <a:lnTo>
                  <a:pt x="277520" y="79371"/>
                </a:lnTo>
                <a:lnTo>
                  <a:pt x="231368" y="69303"/>
                </a:lnTo>
                <a:lnTo>
                  <a:pt x="201484" y="72425"/>
                </a:lnTo>
                <a:lnTo>
                  <a:pt x="135924" y="97400"/>
                </a:lnTo>
                <a:lnTo>
                  <a:pt x="100253" y="119252"/>
                </a:lnTo>
                <a:lnTo>
                  <a:pt x="98570" y="173469"/>
                </a:lnTo>
                <a:lnTo>
                  <a:pt x="97367" y="221949"/>
                </a:lnTo>
                <a:lnTo>
                  <a:pt x="96646" y="264694"/>
                </a:lnTo>
                <a:lnTo>
                  <a:pt x="96405" y="301701"/>
                </a:lnTo>
                <a:lnTo>
                  <a:pt x="97791" y="365602"/>
                </a:lnTo>
                <a:lnTo>
                  <a:pt x="101949" y="417650"/>
                </a:lnTo>
                <a:lnTo>
                  <a:pt x="108878" y="457847"/>
                </a:lnTo>
                <a:lnTo>
                  <a:pt x="118579" y="486194"/>
                </a:lnTo>
                <a:lnTo>
                  <a:pt x="100623" y="495561"/>
                </a:lnTo>
                <a:lnTo>
                  <a:pt x="83388" y="502253"/>
                </a:lnTo>
                <a:lnTo>
                  <a:pt x="66877" y="506268"/>
                </a:lnTo>
                <a:lnTo>
                  <a:pt x="51092" y="507606"/>
                </a:lnTo>
                <a:lnTo>
                  <a:pt x="41690" y="506968"/>
                </a:lnTo>
                <a:lnTo>
                  <a:pt x="14041" y="468934"/>
                </a:lnTo>
                <a:lnTo>
                  <a:pt x="13500" y="453580"/>
                </a:lnTo>
                <a:lnTo>
                  <a:pt x="13771" y="435454"/>
                </a:lnTo>
                <a:lnTo>
                  <a:pt x="14584" y="408601"/>
                </a:lnTo>
                <a:lnTo>
                  <a:pt x="15937" y="373022"/>
                </a:lnTo>
                <a:lnTo>
                  <a:pt x="17830" y="328714"/>
                </a:lnTo>
                <a:lnTo>
                  <a:pt x="19731" y="282431"/>
                </a:lnTo>
                <a:lnTo>
                  <a:pt x="21088" y="240928"/>
                </a:lnTo>
                <a:lnTo>
                  <a:pt x="21902" y="204202"/>
                </a:lnTo>
                <a:lnTo>
                  <a:pt x="22174" y="172250"/>
                </a:lnTo>
                <a:lnTo>
                  <a:pt x="20788" y="119503"/>
                </a:lnTo>
                <a:lnTo>
                  <a:pt x="16630" y="74399"/>
                </a:lnTo>
                <a:lnTo>
                  <a:pt x="9701" y="36940"/>
                </a:lnTo>
                <a:lnTo>
                  <a:pt x="0" y="7124"/>
                </a:lnTo>
                <a:lnTo>
                  <a:pt x="11268" y="4007"/>
                </a:lnTo>
                <a:lnTo>
                  <a:pt x="21931" y="1781"/>
                </a:lnTo>
                <a:lnTo>
                  <a:pt x="31991" y="445"/>
                </a:lnTo>
                <a:lnTo>
                  <a:pt x="41452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45660" y="2213387"/>
            <a:ext cx="507365" cy="521970"/>
          </a:xfrm>
          <a:custGeom>
            <a:avLst/>
            <a:gdLst/>
            <a:ahLst/>
            <a:cxnLst/>
            <a:rect l="l" t="t" r="r" b="b"/>
            <a:pathLst>
              <a:path w="507364" h="521969">
                <a:moveTo>
                  <a:pt x="264147" y="0"/>
                </a:moveTo>
                <a:lnTo>
                  <a:pt x="314815" y="4395"/>
                </a:lnTo>
                <a:lnTo>
                  <a:pt x="360786" y="17583"/>
                </a:lnTo>
                <a:lnTo>
                  <a:pt x="402059" y="39562"/>
                </a:lnTo>
                <a:lnTo>
                  <a:pt x="438632" y="70332"/>
                </a:lnTo>
                <a:lnTo>
                  <a:pt x="468579" y="107848"/>
                </a:lnTo>
                <a:lnTo>
                  <a:pt x="489970" y="150083"/>
                </a:lnTo>
                <a:lnTo>
                  <a:pt x="502806" y="197035"/>
                </a:lnTo>
                <a:lnTo>
                  <a:pt x="507085" y="248704"/>
                </a:lnTo>
                <a:lnTo>
                  <a:pt x="502354" y="303203"/>
                </a:lnTo>
                <a:lnTo>
                  <a:pt x="488162" y="353563"/>
                </a:lnTo>
                <a:lnTo>
                  <a:pt x="464512" y="399781"/>
                </a:lnTo>
                <a:lnTo>
                  <a:pt x="431406" y="441858"/>
                </a:lnTo>
                <a:lnTo>
                  <a:pt x="391486" y="476864"/>
                </a:lnTo>
                <a:lnTo>
                  <a:pt x="347411" y="501872"/>
                </a:lnTo>
                <a:lnTo>
                  <a:pt x="299179" y="516878"/>
                </a:lnTo>
                <a:lnTo>
                  <a:pt x="246786" y="521881"/>
                </a:lnTo>
                <a:lnTo>
                  <a:pt x="194427" y="517421"/>
                </a:lnTo>
                <a:lnTo>
                  <a:pt x="147250" y="504040"/>
                </a:lnTo>
                <a:lnTo>
                  <a:pt x="105254" y="481740"/>
                </a:lnTo>
                <a:lnTo>
                  <a:pt x="68440" y="450519"/>
                </a:lnTo>
                <a:lnTo>
                  <a:pt x="38495" y="412298"/>
                </a:lnTo>
                <a:lnTo>
                  <a:pt x="17108" y="368979"/>
                </a:lnTo>
                <a:lnTo>
                  <a:pt x="4276" y="320564"/>
                </a:lnTo>
                <a:lnTo>
                  <a:pt x="0" y="267055"/>
                </a:lnTo>
                <a:lnTo>
                  <a:pt x="4608" y="210674"/>
                </a:lnTo>
                <a:lnTo>
                  <a:pt x="18434" y="159773"/>
                </a:lnTo>
                <a:lnTo>
                  <a:pt x="41480" y="114352"/>
                </a:lnTo>
                <a:lnTo>
                  <a:pt x="73748" y="74409"/>
                </a:lnTo>
                <a:lnTo>
                  <a:pt x="113301" y="41855"/>
                </a:lnTo>
                <a:lnTo>
                  <a:pt x="158218" y="18602"/>
                </a:lnTo>
                <a:lnTo>
                  <a:pt x="208499" y="4650"/>
                </a:lnTo>
                <a:lnTo>
                  <a:pt x="264147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77640" y="2213387"/>
            <a:ext cx="441959" cy="508000"/>
          </a:xfrm>
          <a:custGeom>
            <a:avLst/>
            <a:gdLst/>
            <a:ahLst/>
            <a:cxnLst/>
            <a:rect l="l" t="t" r="r" b="b"/>
            <a:pathLst>
              <a:path w="441960" h="508000">
                <a:moveTo>
                  <a:pt x="41452" y="0"/>
                </a:moveTo>
                <a:lnTo>
                  <a:pt x="63748" y="3503"/>
                </a:lnTo>
                <a:lnTo>
                  <a:pt x="80498" y="14012"/>
                </a:lnTo>
                <a:lnTo>
                  <a:pt x="91705" y="31530"/>
                </a:lnTo>
                <a:lnTo>
                  <a:pt x="97370" y="56057"/>
                </a:lnTo>
                <a:lnTo>
                  <a:pt x="114327" y="43951"/>
                </a:lnTo>
                <a:lnTo>
                  <a:pt x="151684" y="23562"/>
                </a:lnTo>
                <a:lnTo>
                  <a:pt x="192718" y="8593"/>
                </a:lnTo>
                <a:lnTo>
                  <a:pt x="231999" y="954"/>
                </a:lnTo>
                <a:lnTo>
                  <a:pt x="250647" y="0"/>
                </a:lnTo>
                <a:lnTo>
                  <a:pt x="268663" y="826"/>
                </a:lnTo>
                <a:lnTo>
                  <a:pt x="319100" y="13246"/>
                </a:lnTo>
                <a:lnTo>
                  <a:pt x="362212" y="41433"/>
                </a:lnTo>
                <a:lnTo>
                  <a:pt x="394773" y="86633"/>
                </a:lnTo>
                <a:lnTo>
                  <a:pt x="408266" y="126898"/>
                </a:lnTo>
                <a:lnTo>
                  <a:pt x="415621" y="179263"/>
                </a:lnTo>
                <a:lnTo>
                  <a:pt x="417423" y="247688"/>
                </a:lnTo>
                <a:lnTo>
                  <a:pt x="417423" y="318020"/>
                </a:lnTo>
                <a:lnTo>
                  <a:pt x="417695" y="352549"/>
                </a:lnTo>
                <a:lnTo>
                  <a:pt x="419866" y="405551"/>
                </a:lnTo>
                <a:lnTo>
                  <a:pt x="428875" y="455107"/>
                </a:lnTo>
                <a:lnTo>
                  <a:pt x="441528" y="485178"/>
                </a:lnTo>
                <a:lnTo>
                  <a:pt x="421407" y="494988"/>
                </a:lnTo>
                <a:lnTo>
                  <a:pt x="403452" y="501997"/>
                </a:lnTo>
                <a:lnTo>
                  <a:pt x="387666" y="506203"/>
                </a:lnTo>
                <a:lnTo>
                  <a:pt x="374053" y="507606"/>
                </a:lnTo>
                <a:lnTo>
                  <a:pt x="363415" y="506777"/>
                </a:lnTo>
                <a:lnTo>
                  <a:pt x="336567" y="473205"/>
                </a:lnTo>
                <a:lnTo>
                  <a:pt x="334518" y="436257"/>
                </a:lnTo>
                <a:lnTo>
                  <a:pt x="334698" y="422749"/>
                </a:lnTo>
                <a:lnTo>
                  <a:pt x="335241" y="405674"/>
                </a:lnTo>
                <a:lnTo>
                  <a:pt x="336146" y="385035"/>
                </a:lnTo>
                <a:lnTo>
                  <a:pt x="337413" y="360832"/>
                </a:lnTo>
                <a:lnTo>
                  <a:pt x="338680" y="334200"/>
                </a:lnTo>
                <a:lnTo>
                  <a:pt x="339585" y="306293"/>
                </a:lnTo>
                <a:lnTo>
                  <a:pt x="340128" y="277113"/>
                </a:lnTo>
                <a:lnTo>
                  <a:pt x="340309" y="246659"/>
                </a:lnTo>
                <a:lnTo>
                  <a:pt x="338530" y="201779"/>
                </a:lnTo>
                <a:lnTo>
                  <a:pt x="333197" y="163972"/>
                </a:lnTo>
                <a:lnTo>
                  <a:pt x="311873" y="109575"/>
                </a:lnTo>
                <a:lnTo>
                  <a:pt x="277526" y="79371"/>
                </a:lnTo>
                <a:lnTo>
                  <a:pt x="231368" y="69303"/>
                </a:lnTo>
                <a:lnTo>
                  <a:pt x="201486" y="72425"/>
                </a:lnTo>
                <a:lnTo>
                  <a:pt x="135935" y="97400"/>
                </a:lnTo>
                <a:lnTo>
                  <a:pt x="100266" y="119252"/>
                </a:lnTo>
                <a:lnTo>
                  <a:pt x="98575" y="173469"/>
                </a:lnTo>
                <a:lnTo>
                  <a:pt x="97369" y="221949"/>
                </a:lnTo>
                <a:lnTo>
                  <a:pt x="96646" y="264694"/>
                </a:lnTo>
                <a:lnTo>
                  <a:pt x="96405" y="301701"/>
                </a:lnTo>
                <a:lnTo>
                  <a:pt x="97791" y="365602"/>
                </a:lnTo>
                <a:lnTo>
                  <a:pt x="101949" y="417650"/>
                </a:lnTo>
                <a:lnTo>
                  <a:pt x="108878" y="457847"/>
                </a:lnTo>
                <a:lnTo>
                  <a:pt x="118579" y="486194"/>
                </a:lnTo>
                <a:lnTo>
                  <a:pt x="100625" y="495561"/>
                </a:lnTo>
                <a:lnTo>
                  <a:pt x="83392" y="502253"/>
                </a:lnTo>
                <a:lnTo>
                  <a:pt x="66882" y="506268"/>
                </a:lnTo>
                <a:lnTo>
                  <a:pt x="51092" y="507606"/>
                </a:lnTo>
                <a:lnTo>
                  <a:pt x="41696" y="506968"/>
                </a:lnTo>
                <a:lnTo>
                  <a:pt x="14042" y="468934"/>
                </a:lnTo>
                <a:lnTo>
                  <a:pt x="13500" y="453580"/>
                </a:lnTo>
                <a:lnTo>
                  <a:pt x="13771" y="435454"/>
                </a:lnTo>
                <a:lnTo>
                  <a:pt x="14584" y="408601"/>
                </a:lnTo>
                <a:lnTo>
                  <a:pt x="15937" y="373022"/>
                </a:lnTo>
                <a:lnTo>
                  <a:pt x="17830" y="328714"/>
                </a:lnTo>
                <a:lnTo>
                  <a:pt x="19731" y="282431"/>
                </a:lnTo>
                <a:lnTo>
                  <a:pt x="21088" y="240928"/>
                </a:lnTo>
                <a:lnTo>
                  <a:pt x="21902" y="204202"/>
                </a:lnTo>
                <a:lnTo>
                  <a:pt x="22174" y="172250"/>
                </a:lnTo>
                <a:lnTo>
                  <a:pt x="20788" y="119503"/>
                </a:lnTo>
                <a:lnTo>
                  <a:pt x="16630" y="74399"/>
                </a:lnTo>
                <a:lnTo>
                  <a:pt x="9701" y="36940"/>
                </a:lnTo>
                <a:lnTo>
                  <a:pt x="0" y="7124"/>
                </a:lnTo>
                <a:lnTo>
                  <a:pt x="11270" y="4007"/>
                </a:lnTo>
                <a:lnTo>
                  <a:pt x="21936" y="1781"/>
                </a:lnTo>
                <a:lnTo>
                  <a:pt x="31996" y="445"/>
                </a:lnTo>
                <a:lnTo>
                  <a:pt x="41452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55876" y="2213387"/>
            <a:ext cx="397510" cy="521970"/>
          </a:xfrm>
          <a:custGeom>
            <a:avLst/>
            <a:gdLst/>
            <a:ahLst/>
            <a:cxnLst/>
            <a:rect l="l" t="t" r="r" b="b"/>
            <a:pathLst>
              <a:path w="397510" h="521969">
                <a:moveTo>
                  <a:pt x="194729" y="0"/>
                </a:moveTo>
                <a:lnTo>
                  <a:pt x="233802" y="2802"/>
                </a:lnTo>
                <a:lnTo>
                  <a:pt x="297672" y="25224"/>
                </a:lnTo>
                <a:lnTo>
                  <a:pt x="342077" y="69560"/>
                </a:lnTo>
                <a:lnTo>
                  <a:pt x="364494" y="132758"/>
                </a:lnTo>
                <a:lnTo>
                  <a:pt x="367296" y="171234"/>
                </a:lnTo>
                <a:lnTo>
                  <a:pt x="364401" y="295592"/>
                </a:lnTo>
                <a:lnTo>
                  <a:pt x="366450" y="365032"/>
                </a:lnTo>
                <a:lnTo>
                  <a:pt x="372598" y="420455"/>
                </a:lnTo>
                <a:lnTo>
                  <a:pt x="382842" y="461863"/>
                </a:lnTo>
                <a:lnTo>
                  <a:pt x="397179" y="489254"/>
                </a:lnTo>
                <a:lnTo>
                  <a:pt x="378501" y="500406"/>
                </a:lnTo>
                <a:lnTo>
                  <a:pt x="361992" y="508371"/>
                </a:lnTo>
                <a:lnTo>
                  <a:pt x="347653" y="513150"/>
                </a:lnTo>
                <a:lnTo>
                  <a:pt x="335483" y="514743"/>
                </a:lnTo>
                <a:lnTo>
                  <a:pt x="320057" y="511238"/>
                </a:lnTo>
                <a:lnTo>
                  <a:pt x="308489" y="500724"/>
                </a:lnTo>
                <a:lnTo>
                  <a:pt x="300778" y="483202"/>
                </a:lnTo>
                <a:lnTo>
                  <a:pt x="296925" y="458673"/>
                </a:lnTo>
                <a:lnTo>
                  <a:pt x="262878" y="486326"/>
                </a:lnTo>
                <a:lnTo>
                  <a:pt x="228231" y="506079"/>
                </a:lnTo>
                <a:lnTo>
                  <a:pt x="192984" y="517930"/>
                </a:lnTo>
                <a:lnTo>
                  <a:pt x="157137" y="521881"/>
                </a:lnTo>
                <a:lnTo>
                  <a:pt x="123637" y="519014"/>
                </a:lnTo>
                <a:lnTo>
                  <a:pt x="66759" y="496077"/>
                </a:lnTo>
                <a:lnTo>
                  <a:pt x="24404" y="451672"/>
                </a:lnTo>
                <a:lnTo>
                  <a:pt x="2712" y="394593"/>
                </a:lnTo>
                <a:lnTo>
                  <a:pt x="0" y="361848"/>
                </a:lnTo>
                <a:lnTo>
                  <a:pt x="3764" y="325022"/>
                </a:lnTo>
                <a:lnTo>
                  <a:pt x="33888" y="262843"/>
                </a:lnTo>
                <a:lnTo>
                  <a:pt x="92936" y="216978"/>
                </a:lnTo>
                <a:lnTo>
                  <a:pt x="130744" y="202325"/>
                </a:lnTo>
                <a:lnTo>
                  <a:pt x="173675" y="193532"/>
                </a:lnTo>
                <a:lnTo>
                  <a:pt x="221729" y="190601"/>
                </a:lnTo>
                <a:lnTo>
                  <a:pt x="239681" y="190984"/>
                </a:lnTo>
                <a:lnTo>
                  <a:pt x="257876" y="192133"/>
                </a:lnTo>
                <a:lnTo>
                  <a:pt x="276314" y="194046"/>
                </a:lnTo>
                <a:lnTo>
                  <a:pt x="294995" y="196722"/>
                </a:lnTo>
                <a:lnTo>
                  <a:pt x="295630" y="189928"/>
                </a:lnTo>
                <a:lnTo>
                  <a:pt x="295960" y="183133"/>
                </a:lnTo>
                <a:lnTo>
                  <a:pt x="295960" y="176339"/>
                </a:lnTo>
                <a:lnTo>
                  <a:pt x="288969" y="129320"/>
                </a:lnTo>
                <a:lnTo>
                  <a:pt x="267995" y="94284"/>
                </a:lnTo>
                <a:lnTo>
                  <a:pt x="234259" y="72493"/>
                </a:lnTo>
                <a:lnTo>
                  <a:pt x="188950" y="65227"/>
                </a:lnTo>
                <a:lnTo>
                  <a:pt x="150207" y="69113"/>
                </a:lnTo>
                <a:lnTo>
                  <a:pt x="117852" y="80771"/>
                </a:lnTo>
                <a:lnTo>
                  <a:pt x="91884" y="100202"/>
                </a:lnTo>
                <a:lnTo>
                  <a:pt x="72301" y="127406"/>
                </a:lnTo>
                <a:lnTo>
                  <a:pt x="57115" y="121224"/>
                </a:lnTo>
                <a:lnTo>
                  <a:pt x="46269" y="111860"/>
                </a:lnTo>
                <a:lnTo>
                  <a:pt x="39761" y="99311"/>
                </a:lnTo>
                <a:lnTo>
                  <a:pt x="37591" y="83578"/>
                </a:lnTo>
                <a:lnTo>
                  <a:pt x="40244" y="66471"/>
                </a:lnTo>
                <a:lnTo>
                  <a:pt x="80009" y="23952"/>
                </a:lnTo>
                <a:lnTo>
                  <a:pt x="129901" y="5984"/>
                </a:lnTo>
                <a:lnTo>
                  <a:pt x="160448" y="1495"/>
                </a:lnTo>
                <a:lnTo>
                  <a:pt x="194729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19435" y="2011584"/>
            <a:ext cx="132702" cy="1345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62008" y="2000345"/>
            <a:ext cx="581660" cy="734060"/>
          </a:xfrm>
          <a:custGeom>
            <a:avLst/>
            <a:gdLst/>
            <a:ahLst/>
            <a:cxnLst/>
            <a:rect l="l" t="t" r="r" b="b"/>
            <a:pathLst>
              <a:path w="581660" h="734060">
                <a:moveTo>
                  <a:pt x="76161" y="0"/>
                </a:moveTo>
                <a:lnTo>
                  <a:pt x="113753" y="14274"/>
                </a:lnTo>
                <a:lnTo>
                  <a:pt x="122790" y="58614"/>
                </a:lnTo>
                <a:lnTo>
                  <a:pt x="123393" y="83591"/>
                </a:lnTo>
                <a:lnTo>
                  <a:pt x="123062" y="103495"/>
                </a:lnTo>
                <a:lnTo>
                  <a:pt x="122069" y="131621"/>
                </a:lnTo>
                <a:lnTo>
                  <a:pt x="120414" y="167964"/>
                </a:lnTo>
                <a:lnTo>
                  <a:pt x="118097" y="212521"/>
                </a:lnTo>
                <a:lnTo>
                  <a:pt x="115773" y="259442"/>
                </a:lnTo>
                <a:lnTo>
                  <a:pt x="114114" y="302858"/>
                </a:lnTo>
                <a:lnTo>
                  <a:pt x="113119" y="342772"/>
                </a:lnTo>
                <a:lnTo>
                  <a:pt x="112788" y="379183"/>
                </a:lnTo>
                <a:lnTo>
                  <a:pt x="115138" y="445661"/>
                </a:lnTo>
                <a:lnTo>
                  <a:pt x="122189" y="502391"/>
                </a:lnTo>
                <a:lnTo>
                  <a:pt x="133941" y="549374"/>
                </a:lnTo>
                <a:lnTo>
                  <a:pt x="150393" y="586612"/>
                </a:lnTo>
                <a:lnTo>
                  <a:pt x="203409" y="635150"/>
                </a:lnTo>
                <a:lnTo>
                  <a:pt x="241490" y="647286"/>
                </a:lnTo>
                <a:lnTo>
                  <a:pt x="287286" y="651332"/>
                </a:lnTo>
                <a:lnTo>
                  <a:pt x="338857" y="646331"/>
                </a:lnTo>
                <a:lnTo>
                  <a:pt x="382717" y="631329"/>
                </a:lnTo>
                <a:lnTo>
                  <a:pt x="418867" y="606326"/>
                </a:lnTo>
                <a:lnTo>
                  <a:pt x="447306" y="571322"/>
                </a:lnTo>
                <a:lnTo>
                  <a:pt x="465007" y="535423"/>
                </a:lnTo>
                <a:lnTo>
                  <a:pt x="478776" y="491734"/>
                </a:lnTo>
                <a:lnTo>
                  <a:pt x="488611" y="440257"/>
                </a:lnTo>
                <a:lnTo>
                  <a:pt x="494513" y="380993"/>
                </a:lnTo>
                <a:lnTo>
                  <a:pt x="496481" y="313943"/>
                </a:lnTo>
                <a:lnTo>
                  <a:pt x="495141" y="244603"/>
                </a:lnTo>
                <a:lnTo>
                  <a:pt x="491122" y="184039"/>
                </a:lnTo>
                <a:lnTo>
                  <a:pt x="484425" y="132254"/>
                </a:lnTo>
                <a:lnTo>
                  <a:pt x="475051" y="89247"/>
                </a:lnTo>
                <a:lnTo>
                  <a:pt x="448271" y="29565"/>
                </a:lnTo>
                <a:lnTo>
                  <a:pt x="467857" y="16630"/>
                </a:lnTo>
                <a:lnTo>
                  <a:pt x="486116" y="7391"/>
                </a:lnTo>
                <a:lnTo>
                  <a:pt x="503048" y="1847"/>
                </a:lnTo>
                <a:lnTo>
                  <a:pt x="518655" y="0"/>
                </a:lnTo>
                <a:lnTo>
                  <a:pt x="536276" y="2899"/>
                </a:lnTo>
                <a:lnTo>
                  <a:pt x="569264" y="46380"/>
                </a:lnTo>
                <a:lnTo>
                  <a:pt x="578300" y="114550"/>
                </a:lnTo>
                <a:lnTo>
                  <a:pt x="580562" y="164973"/>
                </a:lnTo>
                <a:lnTo>
                  <a:pt x="581317" y="226288"/>
                </a:lnTo>
                <a:lnTo>
                  <a:pt x="580217" y="291222"/>
                </a:lnTo>
                <a:lnTo>
                  <a:pt x="576916" y="351473"/>
                </a:lnTo>
                <a:lnTo>
                  <a:pt x="571417" y="407041"/>
                </a:lnTo>
                <a:lnTo>
                  <a:pt x="563718" y="457927"/>
                </a:lnTo>
                <a:lnTo>
                  <a:pt x="553819" y="504129"/>
                </a:lnTo>
                <a:lnTo>
                  <a:pt x="541722" y="545649"/>
                </a:lnTo>
                <a:lnTo>
                  <a:pt x="527427" y="582487"/>
                </a:lnTo>
                <a:lnTo>
                  <a:pt x="484879" y="651080"/>
                </a:lnTo>
                <a:lnTo>
                  <a:pt x="453630" y="680893"/>
                </a:lnTo>
                <a:lnTo>
                  <a:pt x="417187" y="704081"/>
                </a:lnTo>
                <a:lnTo>
                  <a:pt x="375547" y="720644"/>
                </a:lnTo>
                <a:lnTo>
                  <a:pt x="328713" y="730582"/>
                </a:lnTo>
                <a:lnTo>
                  <a:pt x="276682" y="733894"/>
                </a:lnTo>
                <a:lnTo>
                  <a:pt x="222768" y="730776"/>
                </a:lnTo>
                <a:lnTo>
                  <a:pt x="175953" y="721420"/>
                </a:lnTo>
                <a:lnTo>
                  <a:pt x="136234" y="705826"/>
                </a:lnTo>
                <a:lnTo>
                  <a:pt x="103609" y="683992"/>
                </a:lnTo>
                <a:lnTo>
                  <a:pt x="58301" y="620834"/>
                </a:lnTo>
                <a:lnTo>
                  <a:pt x="42917" y="577964"/>
                </a:lnTo>
                <a:lnTo>
                  <a:pt x="31929" y="527306"/>
                </a:lnTo>
                <a:lnTo>
                  <a:pt x="25337" y="468861"/>
                </a:lnTo>
                <a:lnTo>
                  <a:pt x="23139" y="402628"/>
                </a:lnTo>
                <a:lnTo>
                  <a:pt x="23320" y="381220"/>
                </a:lnTo>
                <a:lnTo>
                  <a:pt x="23861" y="358795"/>
                </a:lnTo>
                <a:lnTo>
                  <a:pt x="24762" y="335353"/>
                </a:lnTo>
                <a:lnTo>
                  <a:pt x="26022" y="310895"/>
                </a:lnTo>
                <a:lnTo>
                  <a:pt x="27289" y="286302"/>
                </a:lnTo>
                <a:lnTo>
                  <a:pt x="28193" y="262474"/>
                </a:lnTo>
                <a:lnTo>
                  <a:pt x="28736" y="239412"/>
                </a:lnTo>
                <a:lnTo>
                  <a:pt x="28917" y="217119"/>
                </a:lnTo>
                <a:lnTo>
                  <a:pt x="27110" y="153156"/>
                </a:lnTo>
                <a:lnTo>
                  <a:pt x="21688" y="99896"/>
                </a:lnTo>
                <a:lnTo>
                  <a:pt x="12651" y="57340"/>
                </a:lnTo>
                <a:lnTo>
                  <a:pt x="0" y="25488"/>
                </a:lnTo>
                <a:lnTo>
                  <a:pt x="20667" y="14337"/>
                </a:lnTo>
                <a:lnTo>
                  <a:pt x="40247" y="6372"/>
                </a:lnTo>
                <a:lnTo>
                  <a:pt x="58744" y="1593"/>
                </a:lnTo>
                <a:lnTo>
                  <a:pt x="76161" y="0"/>
                </a:lnTo>
                <a:close/>
              </a:path>
            </a:pathLst>
          </a:custGeom>
          <a:ln w="1219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04604" y="1989143"/>
            <a:ext cx="125730" cy="732155"/>
          </a:xfrm>
          <a:custGeom>
            <a:avLst/>
            <a:gdLst/>
            <a:ahLst/>
            <a:cxnLst/>
            <a:rect l="l" t="t" r="r" b="b"/>
            <a:pathLst>
              <a:path w="125729" h="732155">
                <a:moveTo>
                  <a:pt x="69418" y="0"/>
                </a:moveTo>
                <a:lnTo>
                  <a:pt x="105565" y="22002"/>
                </a:lnTo>
                <a:lnTo>
                  <a:pt x="109905" y="63195"/>
                </a:lnTo>
                <a:lnTo>
                  <a:pt x="109574" y="94727"/>
                </a:lnTo>
                <a:lnTo>
                  <a:pt x="108580" y="132249"/>
                </a:lnTo>
                <a:lnTo>
                  <a:pt x="106921" y="175761"/>
                </a:lnTo>
                <a:lnTo>
                  <a:pt x="104597" y="225259"/>
                </a:lnTo>
                <a:lnTo>
                  <a:pt x="102690" y="269536"/>
                </a:lnTo>
                <a:lnTo>
                  <a:pt x="101207" y="318380"/>
                </a:lnTo>
                <a:lnTo>
                  <a:pt x="100148" y="371790"/>
                </a:lnTo>
                <a:lnTo>
                  <a:pt x="99513" y="429768"/>
                </a:lnTo>
                <a:lnTo>
                  <a:pt x="99301" y="492315"/>
                </a:lnTo>
                <a:lnTo>
                  <a:pt x="100927" y="571627"/>
                </a:lnTo>
                <a:lnTo>
                  <a:pt x="105806" y="634249"/>
                </a:lnTo>
                <a:lnTo>
                  <a:pt x="113938" y="680180"/>
                </a:lnTo>
                <a:lnTo>
                  <a:pt x="125323" y="709421"/>
                </a:lnTo>
                <a:lnTo>
                  <a:pt x="106526" y="719232"/>
                </a:lnTo>
                <a:lnTo>
                  <a:pt x="88692" y="726241"/>
                </a:lnTo>
                <a:lnTo>
                  <a:pt x="71822" y="730447"/>
                </a:lnTo>
                <a:lnTo>
                  <a:pt x="55918" y="731850"/>
                </a:lnTo>
                <a:lnTo>
                  <a:pt x="47243" y="731212"/>
                </a:lnTo>
                <a:lnTo>
                  <a:pt x="19045" y="700249"/>
                </a:lnTo>
                <a:lnTo>
                  <a:pt x="16395" y="656424"/>
                </a:lnTo>
                <a:lnTo>
                  <a:pt x="16726" y="630845"/>
                </a:lnTo>
                <a:lnTo>
                  <a:pt x="17719" y="595901"/>
                </a:lnTo>
                <a:lnTo>
                  <a:pt x="19374" y="551592"/>
                </a:lnTo>
                <a:lnTo>
                  <a:pt x="21691" y="497916"/>
                </a:lnTo>
                <a:lnTo>
                  <a:pt x="23604" y="450603"/>
                </a:lnTo>
                <a:lnTo>
                  <a:pt x="25090" y="402026"/>
                </a:lnTo>
                <a:lnTo>
                  <a:pt x="26152" y="352183"/>
                </a:lnTo>
                <a:lnTo>
                  <a:pt x="26788" y="301076"/>
                </a:lnTo>
                <a:lnTo>
                  <a:pt x="27000" y="248704"/>
                </a:lnTo>
                <a:lnTo>
                  <a:pt x="25919" y="181917"/>
                </a:lnTo>
                <a:lnTo>
                  <a:pt x="22678" y="125896"/>
                </a:lnTo>
                <a:lnTo>
                  <a:pt x="17278" y="80639"/>
                </a:lnTo>
                <a:lnTo>
                  <a:pt x="9718" y="46145"/>
                </a:lnTo>
                <a:lnTo>
                  <a:pt x="0" y="22415"/>
                </a:lnTo>
                <a:lnTo>
                  <a:pt x="18802" y="12606"/>
                </a:lnTo>
                <a:lnTo>
                  <a:pt x="36637" y="5602"/>
                </a:lnTo>
                <a:lnTo>
                  <a:pt x="53508" y="1400"/>
                </a:lnTo>
                <a:lnTo>
                  <a:pt x="69418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53957" y="1989143"/>
            <a:ext cx="125730" cy="732155"/>
          </a:xfrm>
          <a:custGeom>
            <a:avLst/>
            <a:gdLst/>
            <a:ahLst/>
            <a:cxnLst/>
            <a:rect l="l" t="t" r="r" b="b"/>
            <a:pathLst>
              <a:path w="125730" h="732155">
                <a:moveTo>
                  <a:pt x="69418" y="0"/>
                </a:moveTo>
                <a:lnTo>
                  <a:pt x="105560" y="22002"/>
                </a:lnTo>
                <a:lnTo>
                  <a:pt x="109905" y="63195"/>
                </a:lnTo>
                <a:lnTo>
                  <a:pt x="109574" y="94727"/>
                </a:lnTo>
                <a:lnTo>
                  <a:pt x="108580" y="132249"/>
                </a:lnTo>
                <a:lnTo>
                  <a:pt x="106921" y="175761"/>
                </a:lnTo>
                <a:lnTo>
                  <a:pt x="104597" y="225259"/>
                </a:lnTo>
                <a:lnTo>
                  <a:pt x="102690" y="269536"/>
                </a:lnTo>
                <a:lnTo>
                  <a:pt x="101207" y="318380"/>
                </a:lnTo>
                <a:lnTo>
                  <a:pt x="100148" y="371790"/>
                </a:lnTo>
                <a:lnTo>
                  <a:pt x="99513" y="429768"/>
                </a:lnTo>
                <a:lnTo>
                  <a:pt x="99301" y="492315"/>
                </a:lnTo>
                <a:lnTo>
                  <a:pt x="100927" y="571627"/>
                </a:lnTo>
                <a:lnTo>
                  <a:pt x="105806" y="634249"/>
                </a:lnTo>
                <a:lnTo>
                  <a:pt x="113938" y="680180"/>
                </a:lnTo>
                <a:lnTo>
                  <a:pt x="125323" y="709421"/>
                </a:lnTo>
                <a:lnTo>
                  <a:pt x="106526" y="719232"/>
                </a:lnTo>
                <a:lnTo>
                  <a:pt x="88692" y="726241"/>
                </a:lnTo>
                <a:lnTo>
                  <a:pt x="71822" y="730447"/>
                </a:lnTo>
                <a:lnTo>
                  <a:pt x="55918" y="731850"/>
                </a:lnTo>
                <a:lnTo>
                  <a:pt x="47238" y="731212"/>
                </a:lnTo>
                <a:lnTo>
                  <a:pt x="19045" y="700249"/>
                </a:lnTo>
                <a:lnTo>
                  <a:pt x="16395" y="656424"/>
                </a:lnTo>
                <a:lnTo>
                  <a:pt x="16726" y="630845"/>
                </a:lnTo>
                <a:lnTo>
                  <a:pt x="17719" y="595901"/>
                </a:lnTo>
                <a:lnTo>
                  <a:pt x="19374" y="551592"/>
                </a:lnTo>
                <a:lnTo>
                  <a:pt x="21691" y="497916"/>
                </a:lnTo>
                <a:lnTo>
                  <a:pt x="23599" y="450603"/>
                </a:lnTo>
                <a:lnTo>
                  <a:pt x="25085" y="402026"/>
                </a:lnTo>
                <a:lnTo>
                  <a:pt x="26148" y="352183"/>
                </a:lnTo>
                <a:lnTo>
                  <a:pt x="26787" y="301076"/>
                </a:lnTo>
                <a:lnTo>
                  <a:pt x="27000" y="248704"/>
                </a:lnTo>
                <a:lnTo>
                  <a:pt x="25919" y="181917"/>
                </a:lnTo>
                <a:lnTo>
                  <a:pt x="22678" y="125896"/>
                </a:lnTo>
                <a:lnTo>
                  <a:pt x="17278" y="80639"/>
                </a:lnTo>
                <a:lnTo>
                  <a:pt x="9718" y="46145"/>
                </a:lnTo>
                <a:lnTo>
                  <a:pt x="0" y="22415"/>
                </a:lnTo>
                <a:lnTo>
                  <a:pt x="18797" y="12606"/>
                </a:lnTo>
                <a:lnTo>
                  <a:pt x="36633" y="5602"/>
                </a:lnTo>
                <a:lnTo>
                  <a:pt x="53506" y="1400"/>
                </a:lnTo>
                <a:lnTo>
                  <a:pt x="69418" y="0"/>
                </a:lnTo>
                <a:close/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34</a:t>
            </a:fld>
          </a:p>
        </p:txBody>
      </p:sp>
    </p:spTree>
  </p:cSld>
  <p:clrMapOvr>
    <a:masterClrMapping/>
  </p:clrMapOvr>
  <p:transition spd="med">
    <p:pull dir="l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2556" y="36576"/>
            <a:ext cx="497128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77795" y="772667"/>
            <a:ext cx="478535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3526" y="184807"/>
            <a:ext cx="401701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7940" marR="5080" indent="-1524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Array for</a:t>
            </a:r>
            <a:r>
              <a:rPr dirty="0" spc="-95"/>
              <a:t> </a:t>
            </a:r>
            <a:r>
              <a:rPr dirty="0"/>
              <a:t>Row  </a:t>
            </a:r>
            <a:r>
              <a:rPr dirty="0" spc="-5"/>
              <a:t>Combinations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038600" y="2702051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1371600"/>
                </a:moveTo>
                <a:lnTo>
                  <a:pt x="457200" y="1371600"/>
                </a:lnTo>
                <a:lnTo>
                  <a:pt x="457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38600" y="453085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762000"/>
                </a:moveTo>
                <a:lnTo>
                  <a:pt x="457200" y="762000"/>
                </a:lnTo>
                <a:lnTo>
                  <a:pt x="457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38600" y="6216396"/>
            <a:ext cx="457200" cy="524510"/>
          </a:xfrm>
          <a:custGeom>
            <a:avLst/>
            <a:gdLst/>
            <a:ahLst/>
            <a:cxnLst/>
            <a:rect l="l" t="t" r="r" b="b"/>
            <a:pathLst>
              <a:path w="457200" h="524509">
                <a:moveTo>
                  <a:pt x="0" y="524255"/>
                </a:moveTo>
                <a:lnTo>
                  <a:pt x="457200" y="524255"/>
                </a:lnTo>
                <a:lnTo>
                  <a:pt x="457200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6800" y="4073652"/>
            <a:ext cx="7620000" cy="457200"/>
          </a:xfrm>
          <a:custGeom>
            <a:avLst/>
            <a:gdLst/>
            <a:ahLst/>
            <a:cxnLst/>
            <a:rect l="l" t="t" r="r" b="b"/>
            <a:pathLst>
              <a:path w="7620000" h="457200">
                <a:moveTo>
                  <a:pt x="0" y="0"/>
                </a:moveTo>
                <a:lnTo>
                  <a:pt x="7620000" y="0"/>
                </a:lnTo>
                <a:lnTo>
                  <a:pt x="7620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6800" y="2930651"/>
            <a:ext cx="228600" cy="3048000"/>
          </a:xfrm>
          <a:custGeom>
            <a:avLst/>
            <a:gdLst/>
            <a:ahLst/>
            <a:cxnLst/>
            <a:rect l="l" t="t" r="r" b="b"/>
            <a:pathLst>
              <a:path w="228600" h="3048000">
                <a:moveTo>
                  <a:pt x="228600" y="3048000"/>
                </a:moveTo>
                <a:lnTo>
                  <a:pt x="182529" y="3042839"/>
                </a:lnTo>
                <a:lnTo>
                  <a:pt x="139619" y="3028039"/>
                </a:lnTo>
                <a:lnTo>
                  <a:pt x="100788" y="3004621"/>
                </a:lnTo>
                <a:lnTo>
                  <a:pt x="66955" y="2973606"/>
                </a:lnTo>
                <a:lnTo>
                  <a:pt x="39041" y="2936015"/>
                </a:lnTo>
                <a:lnTo>
                  <a:pt x="17964" y="2892869"/>
                </a:lnTo>
                <a:lnTo>
                  <a:pt x="4644" y="2845190"/>
                </a:lnTo>
                <a:lnTo>
                  <a:pt x="0" y="2794000"/>
                </a:lnTo>
                <a:lnTo>
                  <a:pt x="0" y="254000"/>
                </a:lnTo>
                <a:lnTo>
                  <a:pt x="4644" y="202809"/>
                </a:lnTo>
                <a:lnTo>
                  <a:pt x="17964" y="155130"/>
                </a:lnTo>
                <a:lnTo>
                  <a:pt x="39041" y="111984"/>
                </a:lnTo>
                <a:lnTo>
                  <a:pt x="66955" y="74393"/>
                </a:lnTo>
                <a:lnTo>
                  <a:pt x="100788" y="43378"/>
                </a:lnTo>
                <a:lnTo>
                  <a:pt x="139619" y="19960"/>
                </a:lnTo>
                <a:lnTo>
                  <a:pt x="182529" y="5160"/>
                </a:lnTo>
                <a:lnTo>
                  <a:pt x="228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8200" y="2930651"/>
            <a:ext cx="228600" cy="3048000"/>
          </a:xfrm>
          <a:custGeom>
            <a:avLst/>
            <a:gdLst/>
            <a:ahLst/>
            <a:cxnLst/>
            <a:rect l="l" t="t" r="r" b="b"/>
            <a:pathLst>
              <a:path w="228600" h="3048000">
                <a:moveTo>
                  <a:pt x="0" y="3048000"/>
                </a:moveTo>
                <a:lnTo>
                  <a:pt x="46070" y="3042839"/>
                </a:lnTo>
                <a:lnTo>
                  <a:pt x="88980" y="3028039"/>
                </a:lnTo>
                <a:lnTo>
                  <a:pt x="127811" y="3004621"/>
                </a:lnTo>
                <a:lnTo>
                  <a:pt x="161644" y="2973606"/>
                </a:lnTo>
                <a:lnTo>
                  <a:pt x="189558" y="2936015"/>
                </a:lnTo>
                <a:lnTo>
                  <a:pt x="210635" y="2892869"/>
                </a:lnTo>
                <a:lnTo>
                  <a:pt x="223955" y="2845190"/>
                </a:lnTo>
                <a:lnTo>
                  <a:pt x="228600" y="2794000"/>
                </a:lnTo>
                <a:lnTo>
                  <a:pt x="228600" y="254000"/>
                </a:lnTo>
                <a:lnTo>
                  <a:pt x="223955" y="202809"/>
                </a:lnTo>
                <a:lnTo>
                  <a:pt x="210635" y="155130"/>
                </a:lnTo>
                <a:lnTo>
                  <a:pt x="189558" y="111984"/>
                </a:lnTo>
                <a:lnTo>
                  <a:pt x="161644" y="74393"/>
                </a:lnTo>
                <a:lnTo>
                  <a:pt x="127811" y="43378"/>
                </a:lnTo>
                <a:lnTo>
                  <a:pt x="88980" y="19960"/>
                </a:lnTo>
                <a:lnTo>
                  <a:pt x="46070" y="516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9740" y="1886920"/>
            <a:ext cx="2597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array: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allUnions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" y="4073652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 h="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600" y="4530852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 h="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9740" y="4098244"/>
            <a:ext cx="5549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row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j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64919" y="5338571"/>
            <a:ext cx="3642359" cy="984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8155" y="5344667"/>
            <a:ext cx="3599687" cy="1031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71600" y="5292852"/>
            <a:ext cx="3581400" cy="923925"/>
          </a:xfrm>
          <a:custGeom>
            <a:avLst/>
            <a:gdLst/>
            <a:ahLst/>
            <a:cxnLst/>
            <a:rect l="l" t="t" r="r" b="b"/>
            <a:pathLst>
              <a:path w="3581400" h="923925">
                <a:moveTo>
                  <a:pt x="0" y="0"/>
                </a:moveTo>
                <a:lnTo>
                  <a:pt x="3581400" y="0"/>
                </a:lnTo>
                <a:lnTo>
                  <a:pt x="3581400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71600" y="5292725"/>
            <a:ext cx="3581400" cy="923925"/>
          </a:xfrm>
          <a:prstGeom prst="rect">
            <a:avLst/>
          </a:prstGeom>
          <a:ln w="34747">
            <a:solidFill>
              <a:srgbClr val="99CC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1440" marR="217170">
              <a:lnSpc>
                <a:spcPct val="100000"/>
              </a:lnSpc>
              <a:spcBef>
                <a:spcPts val="245"/>
              </a:spcBef>
            </a:pPr>
            <a:r>
              <a:rPr dirty="0" sz="1800" spc="-5">
                <a:latin typeface="Palatino Linotype"/>
                <a:cs typeface="Palatino Linotype"/>
              </a:rPr>
              <a:t>Containing </a:t>
            </a:r>
            <a:r>
              <a:rPr dirty="0" sz="1800">
                <a:latin typeface="Palatino Linotype"/>
                <a:cs typeface="Palatino Linotype"/>
              </a:rPr>
              <a:t>all possible </a:t>
            </a:r>
            <a:r>
              <a:rPr dirty="0" sz="1800" spc="-5">
                <a:latin typeface="Palatino Linotype"/>
                <a:cs typeface="Palatino Linotype"/>
              </a:rPr>
              <a:t>row  combinations, totaling 2</a:t>
            </a:r>
            <a:r>
              <a:rPr dirty="0" baseline="25462" sz="1800" spc="-7" i="1">
                <a:latin typeface="Palatino Linotype"/>
                <a:cs typeface="Palatino Linotype"/>
              </a:rPr>
              <a:t>t</a:t>
            </a:r>
            <a:r>
              <a:rPr dirty="0" sz="1800" spc="-5">
                <a:latin typeface="Palatino Linotype"/>
                <a:cs typeface="Palatino Linotype"/>
              </a:rPr>
              <a:t>, within  </a:t>
            </a:r>
            <a:r>
              <a:rPr dirty="0" sz="1800" i="1">
                <a:latin typeface="Palatino Linotype"/>
                <a:cs typeface="Palatino Linotype"/>
              </a:rPr>
              <a:t>j</a:t>
            </a:r>
            <a:r>
              <a:rPr dirty="0" sz="1800">
                <a:latin typeface="Palatino Linotype"/>
                <a:cs typeface="Palatino Linotype"/>
              </a:rPr>
              <a:t>th </a:t>
            </a:r>
            <a:r>
              <a:rPr dirty="0" sz="1800" spc="-5">
                <a:latin typeface="Palatino Linotype"/>
                <a:cs typeface="Palatino Linotype"/>
              </a:rPr>
              <a:t>group </a:t>
            </a:r>
            <a:r>
              <a:rPr dirty="0" sz="1800">
                <a:latin typeface="Palatino Linotype"/>
                <a:cs typeface="Palatino Linotype"/>
              </a:rPr>
              <a:t>of</a:t>
            </a:r>
            <a:r>
              <a:rPr dirty="0" sz="1800" spc="15">
                <a:latin typeface="Palatino Linotype"/>
                <a:cs typeface="Palatino Linotype"/>
              </a:rPr>
              <a:t> </a:t>
            </a:r>
            <a:r>
              <a:rPr dirty="0" sz="1800">
                <a:latin typeface="Palatino Linotype"/>
                <a:cs typeface="Palatino Linotype"/>
              </a:rPr>
              <a:t>B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6000" y="4369346"/>
            <a:ext cx="497840" cy="923925"/>
          </a:xfrm>
          <a:custGeom>
            <a:avLst/>
            <a:gdLst/>
            <a:ahLst/>
            <a:cxnLst/>
            <a:rect l="l" t="t" r="r" b="b"/>
            <a:pathLst>
              <a:path w="497839" h="923925">
                <a:moveTo>
                  <a:pt x="0" y="923505"/>
                </a:moveTo>
                <a:lnTo>
                  <a:pt x="497268" y="0"/>
                </a:lnTo>
              </a:path>
            </a:pathLst>
          </a:custGeom>
          <a:ln w="127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03278" y="4302250"/>
            <a:ext cx="116116" cy="141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2702051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888740" y="2345644"/>
            <a:ext cx="920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column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i="1">
                <a:latin typeface="Times New Roman"/>
                <a:cs typeface="Times New Roman"/>
              </a:rPr>
              <a:t>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79720" y="1757172"/>
            <a:ext cx="3108959" cy="1854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62955" y="1735836"/>
            <a:ext cx="3083050" cy="1223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334000" y="1863725"/>
            <a:ext cx="3048000" cy="1793875"/>
          </a:xfrm>
          <a:prstGeom prst="rect">
            <a:avLst/>
          </a:prstGeom>
          <a:solidFill>
            <a:srgbClr val="FFFF99"/>
          </a:solidFill>
          <a:ln w="34747">
            <a:solidFill>
              <a:srgbClr val="FF99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0805" marR="201930">
              <a:lnSpc>
                <a:spcPts val="1939"/>
              </a:lnSpc>
              <a:spcBef>
                <a:spcPts val="275"/>
              </a:spcBef>
            </a:pPr>
            <a:r>
              <a:rPr dirty="0" sz="1800" spc="-5">
                <a:latin typeface="Palatino Linotype"/>
                <a:cs typeface="Palatino Linotype"/>
              </a:rPr>
              <a:t>Containing </a:t>
            </a:r>
            <a:r>
              <a:rPr dirty="0" sz="1800">
                <a:latin typeface="Palatino Linotype"/>
                <a:cs typeface="Palatino Linotype"/>
              </a:rPr>
              <a:t>in each </a:t>
            </a:r>
            <a:r>
              <a:rPr dirty="0" sz="1800" spc="-5">
                <a:latin typeface="Palatino Linotype"/>
                <a:cs typeface="Palatino Linotype"/>
              </a:rPr>
              <a:t>row the  union, </a:t>
            </a:r>
            <a:r>
              <a:rPr dirty="0" sz="1800">
                <a:latin typeface="Palatino Linotype"/>
                <a:cs typeface="Palatino Linotype"/>
              </a:rPr>
              <a:t>of </a:t>
            </a:r>
            <a:r>
              <a:rPr dirty="0" sz="1800" spc="-5">
                <a:latin typeface="Palatino Linotype"/>
                <a:cs typeface="Palatino Linotype"/>
              </a:rPr>
              <a:t>which the </a:t>
            </a:r>
            <a:r>
              <a:rPr dirty="0" sz="1800">
                <a:latin typeface="Palatino Linotype"/>
                <a:cs typeface="Palatino Linotype"/>
              </a:rPr>
              <a:t>code is  </a:t>
            </a:r>
            <a:r>
              <a:rPr dirty="0" sz="1800" spc="-5">
                <a:latin typeface="Palatino Linotype"/>
                <a:cs typeface="Palatino Linotype"/>
              </a:rPr>
              <a:t>exactly </a:t>
            </a:r>
            <a:r>
              <a:rPr dirty="0" sz="1800" i="1">
                <a:latin typeface="Palatino Linotype"/>
                <a:cs typeface="Palatino Linotype"/>
              </a:rPr>
              <a:t>i</a:t>
            </a:r>
            <a:r>
              <a:rPr dirty="0" sz="1800">
                <a:latin typeface="Palatino Linotype"/>
                <a:cs typeface="Palatino Linotype"/>
              </a:rPr>
              <a:t>, </a:t>
            </a:r>
            <a:r>
              <a:rPr dirty="0" sz="1800" spc="-5">
                <a:latin typeface="Palatino Linotype"/>
                <a:cs typeface="Palatino Linotype"/>
              </a:rPr>
              <a:t>looked </a:t>
            </a:r>
            <a:r>
              <a:rPr dirty="0" sz="1800">
                <a:latin typeface="Palatino Linotype"/>
                <a:cs typeface="Palatino Linotype"/>
              </a:rPr>
              <a:t>as a </a:t>
            </a:r>
            <a:r>
              <a:rPr dirty="0" sz="1800" spc="-5" i="1">
                <a:latin typeface="Palatino Linotype"/>
                <a:cs typeface="Palatino Linotype"/>
              </a:rPr>
              <a:t>t</a:t>
            </a:r>
            <a:r>
              <a:rPr dirty="0" sz="1800" spc="-5">
                <a:latin typeface="Palatino Linotype"/>
                <a:cs typeface="Palatino Linotype"/>
              </a:rPr>
              <a:t>-bit  binary</a:t>
            </a:r>
            <a:r>
              <a:rPr dirty="0" sz="1800" spc="5">
                <a:latin typeface="Palatino Linotype"/>
                <a:cs typeface="Palatino Linotype"/>
              </a:rPr>
              <a:t> </a:t>
            </a:r>
            <a:r>
              <a:rPr dirty="0" sz="1800" spc="-20">
                <a:latin typeface="Palatino Linotype"/>
                <a:cs typeface="Palatino Linotype"/>
              </a:rPr>
              <a:t>number.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35360" y="2549651"/>
            <a:ext cx="998855" cy="499745"/>
          </a:xfrm>
          <a:custGeom>
            <a:avLst/>
            <a:gdLst/>
            <a:ahLst/>
            <a:cxnLst/>
            <a:rect l="l" t="t" r="r" b="b"/>
            <a:pathLst>
              <a:path w="998854" h="499744">
                <a:moveTo>
                  <a:pt x="998639" y="0"/>
                </a:moveTo>
                <a:lnTo>
                  <a:pt x="0" y="499325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67205" y="2969456"/>
            <a:ext cx="142240" cy="113664"/>
          </a:xfrm>
          <a:custGeom>
            <a:avLst/>
            <a:gdLst/>
            <a:ahLst/>
            <a:cxnLst/>
            <a:rect l="l" t="t" r="r" b="b"/>
            <a:pathLst>
              <a:path w="142239" h="113664">
                <a:moveTo>
                  <a:pt x="85178" y="0"/>
                </a:moveTo>
                <a:lnTo>
                  <a:pt x="0" y="113601"/>
                </a:lnTo>
                <a:lnTo>
                  <a:pt x="141985" y="113588"/>
                </a:lnTo>
                <a:lnTo>
                  <a:pt x="68148" y="79514"/>
                </a:lnTo>
                <a:lnTo>
                  <a:pt x="85178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791200" y="4987925"/>
            <a:ext cx="2819400" cy="880744"/>
          </a:xfrm>
          <a:prstGeom prst="rect">
            <a:avLst/>
          </a:prstGeom>
          <a:solidFill>
            <a:srgbClr val="CCFFFF"/>
          </a:solidFill>
          <a:ln w="34747">
            <a:solidFill>
              <a:srgbClr val="3366FF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90805" marR="267335">
              <a:lnSpc>
                <a:spcPct val="100000"/>
              </a:lnSpc>
              <a:spcBef>
                <a:spcPts val="280"/>
              </a:spcBef>
            </a:pPr>
            <a:r>
              <a:rPr dirty="0" sz="2400">
                <a:latin typeface="Times New Roman"/>
                <a:cs typeface="Times New Roman"/>
              </a:rPr>
              <a:t>Indexed by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segment  </a:t>
            </a:r>
            <a:r>
              <a:rPr dirty="0" sz="2400">
                <a:latin typeface="Times New Roman"/>
                <a:cs typeface="Times New Roman"/>
              </a:rPr>
              <a:t>coding </a:t>
            </a:r>
            <a:r>
              <a:rPr dirty="0" sz="2400" spc="-5">
                <a:latin typeface="Times New Roman"/>
                <a:cs typeface="Times New Roman"/>
              </a:rPr>
              <a:t>for </a:t>
            </a:r>
            <a:r>
              <a:rPr dirty="0" sz="2400">
                <a:latin typeface="Times New Roman"/>
                <a:cs typeface="Times New Roman"/>
              </a:rPr>
              <a:t>Matrix</a:t>
            </a:r>
            <a:r>
              <a:rPr dirty="0" sz="2400" spc="-25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95800" y="2702051"/>
            <a:ext cx="0" cy="2590800"/>
          </a:xfrm>
          <a:custGeom>
            <a:avLst/>
            <a:gdLst/>
            <a:ahLst/>
            <a:cxnLst/>
            <a:rect l="l" t="t" r="r" b="b"/>
            <a:pathLst>
              <a:path w="0" h="2590800">
                <a:moveTo>
                  <a:pt x="0" y="0"/>
                </a:moveTo>
                <a:lnTo>
                  <a:pt x="0" y="25908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14800" y="41498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6076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14800" y="41498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61523" y="4331106"/>
            <a:ext cx="1605915" cy="657225"/>
          </a:xfrm>
          <a:custGeom>
            <a:avLst/>
            <a:gdLst/>
            <a:ahLst/>
            <a:cxnLst/>
            <a:rect l="l" t="t" r="r" b="b"/>
            <a:pathLst>
              <a:path w="1605914" h="657225">
                <a:moveTo>
                  <a:pt x="1605876" y="656945"/>
                </a:moveTo>
                <a:lnTo>
                  <a:pt x="0" y="0"/>
                </a:lnTo>
              </a:path>
            </a:pathLst>
          </a:custGeom>
          <a:ln w="12700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91002" y="4291571"/>
            <a:ext cx="141605" cy="118110"/>
          </a:xfrm>
          <a:custGeom>
            <a:avLst/>
            <a:gdLst/>
            <a:ahLst/>
            <a:cxnLst/>
            <a:rect l="l" t="t" r="r" b="b"/>
            <a:pathLst>
              <a:path w="141604" h="118110">
                <a:moveTo>
                  <a:pt x="141592" y="0"/>
                </a:moveTo>
                <a:lnTo>
                  <a:pt x="0" y="10680"/>
                </a:lnTo>
                <a:lnTo>
                  <a:pt x="93497" y="117538"/>
                </a:lnTo>
                <a:lnTo>
                  <a:pt x="70523" y="39535"/>
                </a:lnTo>
                <a:lnTo>
                  <a:pt x="141592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075097" y="6574643"/>
            <a:ext cx="304800" cy="154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0"/>
              </a:lnSpc>
            </a:pP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2015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2571" y="6561943"/>
            <a:ext cx="3474085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Lecturea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on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Algorithm Design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&amp;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Analysis</a:t>
            </a:r>
            <a:r>
              <a:rPr dirty="0" sz="1200" spc="-7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(LADA),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712658" y="6577074"/>
            <a:ext cx="1778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36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0472" y="0"/>
            <a:ext cx="6313930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74035" y="699516"/>
            <a:ext cx="399287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313305" marR="5080" indent="-1083945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Cost </a:t>
            </a:r>
            <a:r>
              <a:rPr dirty="0"/>
              <a:t>as </a:t>
            </a:r>
            <a:r>
              <a:rPr dirty="0" spc="-5"/>
              <a:t>Function</a:t>
            </a:r>
            <a:r>
              <a:rPr dirty="0" spc="-55"/>
              <a:t> </a:t>
            </a:r>
            <a:r>
              <a:rPr dirty="0" spc="-10"/>
              <a:t>of  </a:t>
            </a:r>
            <a:r>
              <a:rPr dirty="0" spc="-5"/>
              <a:t>Group</a:t>
            </a:r>
            <a:r>
              <a:rPr dirty="0"/>
              <a:t> </a:t>
            </a:r>
            <a:r>
              <a:rPr dirty="0" spc="-5"/>
              <a:t>Size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12658" y="6577074"/>
            <a:ext cx="1778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37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65" y="1667564"/>
            <a:ext cx="8326755" cy="451421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Cost for the</a:t>
            </a:r>
            <a:r>
              <a:rPr dirty="0" sz="28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pre-computation</a:t>
            </a:r>
            <a:endParaRPr sz="28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ct val="11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There are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2</a:t>
            </a:r>
            <a:r>
              <a:rPr dirty="0" baseline="24305" sz="2400" spc="-7">
                <a:solidFill>
                  <a:srgbClr val="3E3E3E"/>
                </a:solidFill>
                <a:latin typeface="Palatino Linotype"/>
                <a:cs typeface="Palatino Linotype"/>
              </a:rPr>
              <a:t>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different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combination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rows in one group,  including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an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empty and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singleton. Note, in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suitable  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order,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combination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can be made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using only one  union. So, the total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union is 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g[2</a:t>
            </a:r>
            <a:r>
              <a:rPr dirty="0" baseline="24305" sz="2400" spc="-7" b="1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-(t+1)]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 where g=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/t is the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</a:t>
            </a:r>
            <a:r>
              <a:rPr dirty="0" sz="2400" spc="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group.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9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Cost for the generation of the</a:t>
            </a:r>
            <a:r>
              <a:rPr dirty="0" sz="2800" spc="5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product</a:t>
            </a:r>
            <a:endParaRPr sz="2800">
              <a:latin typeface="Palatino Linotype"/>
              <a:cs typeface="Palatino Linotype"/>
            </a:endParaRPr>
          </a:p>
          <a:p>
            <a:pPr lvl="1" marL="756285" marR="795655" indent="-286385">
              <a:lnSpc>
                <a:spcPct val="110000"/>
              </a:lnSpc>
              <a:spcBef>
                <a:spcPts val="63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computing one of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rows of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AB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at most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one  combination from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group is used. So, the total  number of union is</a:t>
            </a:r>
            <a:r>
              <a:rPr dirty="0" sz="2400" spc="2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n(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g-1)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8" y="384047"/>
            <a:ext cx="805281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038" y="532767"/>
            <a:ext cx="725233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Selecting Best Group Size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477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10"/>
              <a:t>The </a:t>
            </a:r>
            <a:r>
              <a:rPr dirty="0"/>
              <a:t>total </a:t>
            </a:r>
            <a:r>
              <a:rPr dirty="0" spc="-5"/>
              <a:t>number </a:t>
            </a:r>
            <a:r>
              <a:rPr dirty="0"/>
              <a:t>of </a:t>
            </a:r>
            <a:r>
              <a:rPr dirty="0" spc="-5"/>
              <a:t>union done</a:t>
            </a:r>
            <a:r>
              <a:rPr dirty="0" spc="90"/>
              <a:t> </a:t>
            </a:r>
            <a:r>
              <a:rPr dirty="0" spc="-5"/>
              <a:t>is:</a:t>
            </a:r>
          </a:p>
          <a:p>
            <a:pPr marL="1278890">
              <a:lnSpc>
                <a:spcPct val="100000"/>
              </a:lnSpc>
              <a:spcBef>
                <a:spcPts val="630"/>
              </a:spcBef>
            </a:pPr>
            <a:r>
              <a:rPr dirty="0" sz="2400" spc="-5"/>
              <a:t>g[2</a:t>
            </a:r>
            <a:r>
              <a:rPr dirty="0" baseline="24305" sz="2400" spc="-7"/>
              <a:t>t</a:t>
            </a:r>
            <a:r>
              <a:rPr dirty="0" sz="2400" spc="-5"/>
              <a:t>-(t+1)]+n(g-1) </a:t>
            </a:r>
            <a:r>
              <a:rPr dirty="0" sz="2400" spc="-5">
                <a:latin typeface="Symbol"/>
                <a:cs typeface="Symbol"/>
              </a:rPr>
              <a:t>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"/>
              <a:t>(n2</a:t>
            </a:r>
            <a:r>
              <a:rPr dirty="0" baseline="24305" sz="2400" spc="-7"/>
              <a:t>t</a:t>
            </a:r>
            <a:r>
              <a:rPr dirty="0" sz="2400" spc="-5"/>
              <a:t>)/t+n</a:t>
            </a:r>
            <a:r>
              <a:rPr dirty="0" baseline="24305" sz="2400" spc="-7"/>
              <a:t>2</a:t>
            </a:r>
            <a:r>
              <a:rPr dirty="0" sz="2400" spc="-5"/>
              <a:t>/t </a:t>
            </a:r>
            <a:r>
              <a:rPr dirty="0" sz="2400" spc="-5">
                <a:solidFill>
                  <a:srgbClr val="0000CC"/>
                </a:solidFill>
              </a:rPr>
              <a:t>(Note: g</a:t>
            </a:r>
            <a:r>
              <a:rPr dirty="0" sz="2400" spc="-5" i="1">
                <a:solidFill>
                  <a:srgbClr val="0000CC"/>
                </a:solidFill>
                <a:latin typeface="Palatino Linotype"/>
                <a:cs typeface="Palatino Linotype"/>
              </a:rPr>
              <a:t>=n</a:t>
            </a:r>
            <a:r>
              <a:rPr dirty="0" sz="2400" spc="-5">
                <a:solidFill>
                  <a:srgbClr val="0000CC"/>
                </a:solidFill>
              </a:rPr>
              <a:t>/t</a:t>
            </a:r>
            <a:r>
              <a:rPr dirty="0" sz="2400" spc="15">
                <a:solidFill>
                  <a:srgbClr val="0000CC"/>
                </a:solidFill>
              </a:rPr>
              <a:t> </a:t>
            </a:r>
            <a:r>
              <a:rPr dirty="0" sz="2400">
                <a:solidFill>
                  <a:srgbClr val="0000CC"/>
                </a:solidFill>
              </a:rPr>
              <a:t>)</a:t>
            </a:r>
            <a:endParaRPr sz="2400">
              <a:latin typeface="Palatino Linotype"/>
              <a:cs typeface="Palatino Linotype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40"/>
              <a:t>Trying </a:t>
            </a:r>
            <a:r>
              <a:rPr dirty="0"/>
              <a:t>to </a:t>
            </a:r>
            <a:r>
              <a:rPr dirty="0" spc="-5"/>
              <a:t>minimize the number of</a:t>
            </a:r>
            <a:r>
              <a:rPr dirty="0" spc="100"/>
              <a:t> </a:t>
            </a:r>
            <a:r>
              <a:rPr dirty="0" spc="-5"/>
              <a:t>union</a:t>
            </a:r>
          </a:p>
          <a:p>
            <a:pPr lvl="1" marL="756285" indent="-286385">
              <a:lnSpc>
                <a:spcPct val="100000"/>
              </a:lnSpc>
              <a:spcBef>
                <a:spcPts val="60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Assuming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that the first term is of higher</a:t>
            </a:r>
            <a:r>
              <a:rPr dirty="0" sz="2400" spc="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order: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Then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t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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lg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, and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least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value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is reached when</a:t>
            </a:r>
            <a:r>
              <a:rPr dirty="0" sz="2000" spc="-1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t=lg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3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Assuming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that the second term is of higher</a:t>
            </a:r>
            <a:r>
              <a:rPr dirty="0" sz="2400" spc="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order: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Then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t</a:t>
            </a:r>
            <a:r>
              <a:rPr dirty="0" sz="2000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lg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, and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least </a:t>
            </a:r>
            <a:r>
              <a:rPr dirty="0" sz="2000" spc="-10">
                <a:solidFill>
                  <a:srgbClr val="3E3E3E"/>
                </a:solidFill>
                <a:latin typeface="Palatino Linotype"/>
                <a:cs typeface="Palatino Linotype"/>
              </a:rPr>
              <a:t>value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is reached when</a:t>
            </a:r>
            <a:r>
              <a:rPr dirty="0" sz="2000" spc="-1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t=lg</a:t>
            </a:r>
            <a:r>
              <a:rPr dirty="0" sz="2000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000">
              <a:latin typeface="Palatino Linotype"/>
              <a:cs typeface="Palatino Linotype"/>
            </a:endParaRPr>
          </a:p>
          <a:p>
            <a:pPr marL="354965" marR="5080" indent="-342265">
              <a:lnSpc>
                <a:spcPts val="3340"/>
              </a:lnSpc>
              <a:spcBef>
                <a:spcPts val="7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-5"/>
              <a:t>So, when t</a:t>
            </a:r>
            <a:r>
              <a:rPr dirty="0" spc="-5">
                <a:latin typeface="Symbol"/>
                <a:cs typeface="Symbol"/>
              </a:rPr>
              <a:t></a:t>
            </a:r>
            <a:r>
              <a:rPr dirty="0" spc="-5"/>
              <a:t>lg</a:t>
            </a:r>
            <a:r>
              <a:rPr dirty="0" spc="-5" i="1">
                <a:latin typeface="Palatino Linotype"/>
                <a:cs typeface="Palatino Linotype"/>
              </a:rPr>
              <a:t>n</a:t>
            </a:r>
            <a:r>
              <a:rPr dirty="0" spc="-5"/>
              <a:t>, the number of union </a:t>
            </a:r>
            <a:r>
              <a:rPr dirty="0"/>
              <a:t>is </a:t>
            </a:r>
            <a:r>
              <a:rPr dirty="0" spc="-5"/>
              <a:t>roughly </a:t>
            </a:r>
            <a:r>
              <a:rPr dirty="0" spc="-5">
                <a:solidFill>
                  <a:srgbClr val="009900"/>
                </a:solidFill>
              </a:rPr>
              <a:t> </a:t>
            </a:r>
            <a:r>
              <a:rPr dirty="0">
                <a:solidFill>
                  <a:srgbClr val="009900"/>
                </a:solidFill>
              </a:rPr>
              <a:t>2n</a:t>
            </a:r>
            <a:r>
              <a:rPr dirty="0" baseline="25525" sz="2775">
                <a:solidFill>
                  <a:srgbClr val="009900"/>
                </a:solidFill>
              </a:rPr>
              <a:t>2</a:t>
            </a:r>
            <a:r>
              <a:rPr dirty="0" sz="2800">
                <a:solidFill>
                  <a:srgbClr val="009900"/>
                </a:solidFill>
              </a:rPr>
              <a:t>/lg</a:t>
            </a:r>
            <a:r>
              <a:rPr dirty="0" sz="2800" i="1">
                <a:solidFill>
                  <a:srgbClr val="009900"/>
                </a:solidFill>
                <a:latin typeface="Palatino Linotype"/>
                <a:cs typeface="Palatino Linotype"/>
              </a:rPr>
              <a:t>n</a:t>
            </a:r>
            <a:r>
              <a:rPr dirty="0" sz="2800"/>
              <a:t>, </a:t>
            </a:r>
            <a:r>
              <a:rPr dirty="0" sz="2800" spc="-10"/>
              <a:t>which </a:t>
            </a:r>
            <a:r>
              <a:rPr dirty="0" sz="2800"/>
              <a:t>is </a:t>
            </a:r>
            <a:r>
              <a:rPr dirty="0" sz="2800" spc="-5"/>
              <a:t>of lower </a:t>
            </a:r>
            <a:r>
              <a:rPr dirty="0" sz="2800"/>
              <a:t>order </a:t>
            </a:r>
            <a:r>
              <a:rPr dirty="0" sz="2800" spc="-5"/>
              <a:t>than n</a:t>
            </a:r>
            <a:r>
              <a:rPr dirty="0" baseline="25525" sz="2775" spc="-7"/>
              <a:t>2</a:t>
            </a:r>
            <a:r>
              <a:rPr dirty="0" sz="2800" spc="-5"/>
              <a:t>. </a:t>
            </a:r>
            <a:r>
              <a:rPr dirty="0" sz="2800" spc="-110"/>
              <a:t>We</a:t>
            </a:r>
            <a:r>
              <a:rPr dirty="0" sz="2800" spc="90"/>
              <a:t> </a:t>
            </a:r>
            <a:r>
              <a:rPr dirty="0" sz="2800" spc="-10"/>
              <a:t>use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104" y="5691525"/>
            <a:ext cx="11099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t=</a:t>
            </a:r>
            <a:r>
              <a:rPr dirty="0" sz="2800" b="1">
                <a:solidFill>
                  <a:srgbClr val="3E3E3E"/>
                </a:solidFill>
                <a:latin typeface="Symbol"/>
                <a:cs typeface="Symbol"/>
              </a:rPr>
              <a:t>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l</a:t>
            </a:r>
            <a:r>
              <a:rPr dirty="0" sz="2800" spc="-15" b="1">
                <a:solidFill>
                  <a:srgbClr val="3E3E3E"/>
                </a:solidFill>
                <a:latin typeface="Palatino Linotype"/>
                <a:cs typeface="Palatino Linotype"/>
              </a:rPr>
              <a:t>g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800" spc="-5" b="1">
                <a:solidFill>
                  <a:srgbClr val="3E3E3E"/>
                </a:solidFill>
                <a:latin typeface="Symbol"/>
                <a:cs typeface="Symbol"/>
              </a:rPr>
              <a:t>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1260" y="5849111"/>
            <a:ext cx="6190487" cy="5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4392" y="5809488"/>
            <a:ext cx="6207250" cy="7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08504" y="5876544"/>
            <a:ext cx="6095999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08504" y="5876544"/>
            <a:ext cx="6096000" cy="457200"/>
          </a:xfrm>
          <a:prstGeom prst="rect">
            <a:avLst/>
          </a:prstGeom>
          <a:ln w="9144">
            <a:solidFill>
              <a:srgbClr val="61881B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dirty="0" sz="2400" spc="-5" b="1">
                <a:solidFill>
                  <a:srgbClr val="E68422"/>
                </a:solidFill>
                <a:latin typeface="Times New Roman"/>
                <a:cs typeface="Times New Roman"/>
              </a:rPr>
              <a:t>For </a:t>
            </a:r>
            <a:r>
              <a:rPr dirty="0" sz="2400" spc="-15" b="1">
                <a:solidFill>
                  <a:srgbClr val="E68422"/>
                </a:solidFill>
                <a:latin typeface="Times New Roman"/>
                <a:cs typeface="Times New Roman"/>
              </a:rPr>
              <a:t>symplicity, </a:t>
            </a:r>
            <a:r>
              <a:rPr dirty="0" sz="2400" b="1">
                <a:solidFill>
                  <a:srgbClr val="E68422"/>
                </a:solidFill>
                <a:latin typeface="Times New Roman"/>
                <a:cs typeface="Times New Roman"/>
              </a:rPr>
              <a:t>exact </a:t>
            </a:r>
            <a:r>
              <a:rPr dirty="0" sz="2400" spc="-10" b="1">
                <a:solidFill>
                  <a:srgbClr val="E68422"/>
                </a:solidFill>
                <a:latin typeface="Times New Roman"/>
                <a:cs typeface="Times New Roman"/>
              </a:rPr>
              <a:t>power </a:t>
            </a:r>
            <a:r>
              <a:rPr dirty="0" sz="2400" b="1">
                <a:solidFill>
                  <a:srgbClr val="E68422"/>
                </a:solidFill>
                <a:latin typeface="Times New Roman"/>
                <a:cs typeface="Times New Roman"/>
              </a:rPr>
              <a:t>for </a:t>
            </a:r>
            <a:r>
              <a:rPr dirty="0" sz="2400" spc="-5" b="1">
                <a:solidFill>
                  <a:srgbClr val="E68422"/>
                </a:solidFill>
                <a:latin typeface="Times New Roman"/>
                <a:cs typeface="Times New Roman"/>
              </a:rPr>
              <a:t>n </a:t>
            </a:r>
            <a:r>
              <a:rPr dirty="0" sz="2400" b="1">
                <a:solidFill>
                  <a:srgbClr val="E68422"/>
                </a:solidFill>
                <a:latin typeface="Times New Roman"/>
                <a:cs typeface="Times New Roman"/>
              </a:rPr>
              <a:t>is</a:t>
            </a:r>
            <a:r>
              <a:rPr dirty="0" sz="2400" spc="-145" b="1">
                <a:solidFill>
                  <a:srgbClr val="E68422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E68422"/>
                </a:solidFill>
                <a:latin typeface="Times New Roman"/>
                <a:cs typeface="Times New Roman"/>
              </a:rPr>
              <a:t>assumed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  <p:transition spd="med">
    <p:pull dir="l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472" y="384047"/>
            <a:ext cx="7684007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9411" y="532767"/>
            <a:ext cx="68834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Sketch for the</a:t>
            </a:r>
            <a:r>
              <a:rPr dirty="0" spc="-20"/>
              <a:t> </a:t>
            </a:r>
            <a:r>
              <a:rPr dirty="0" spc="-5"/>
              <a:t>Procedure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708172"/>
            <a:ext cx="8154670" cy="376999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t=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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lg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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r>
              <a:rPr dirty="0" sz="3000" spc="-4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g=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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/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t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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endParaRPr sz="3000">
              <a:latin typeface="Palatino Linotype"/>
              <a:cs typeface="Palatino Linotype"/>
            </a:endParaRPr>
          </a:p>
          <a:p>
            <a:pPr marL="355600" marR="272415" indent="-3429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0000CC"/>
                </a:solidFill>
                <a:latin typeface="Palatino Linotype"/>
                <a:cs typeface="Palatino Linotype"/>
              </a:rPr>
              <a:t>&lt;Compute </a:t>
            </a:r>
            <a:r>
              <a:rPr dirty="0" sz="3000" b="1">
                <a:solidFill>
                  <a:srgbClr val="0000CC"/>
                </a:solidFill>
                <a:latin typeface="Palatino Linotype"/>
                <a:cs typeface="Palatino Linotype"/>
              </a:rPr>
              <a:t>and </a:t>
            </a:r>
            <a:r>
              <a:rPr dirty="0" sz="3000" spc="-5" b="1">
                <a:solidFill>
                  <a:srgbClr val="0000CC"/>
                </a:solidFill>
                <a:latin typeface="Palatino Linotype"/>
                <a:cs typeface="Palatino Linotype"/>
              </a:rPr>
              <a:t>store in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allUnions </a:t>
            </a:r>
            <a:r>
              <a:rPr dirty="0" sz="3000" spc="-5" b="1">
                <a:solidFill>
                  <a:srgbClr val="0000CC"/>
                </a:solidFill>
                <a:latin typeface="Palatino Linotype"/>
                <a:cs typeface="Palatino Linotype"/>
              </a:rPr>
              <a:t>unions of  all combinations of rows of </a:t>
            </a:r>
            <a:r>
              <a:rPr dirty="0" sz="3000" b="1" i="1">
                <a:solidFill>
                  <a:srgbClr val="0000CC"/>
                </a:solidFill>
                <a:latin typeface="Palatino Linotype"/>
                <a:cs typeface="Palatino Linotype"/>
              </a:rPr>
              <a:t>B</a:t>
            </a:r>
            <a:r>
              <a:rPr dirty="0" sz="3000" b="1">
                <a:solidFill>
                  <a:srgbClr val="0000CC"/>
                </a:solidFill>
                <a:latin typeface="Palatino Linotype"/>
                <a:cs typeface="Palatino Linotype"/>
              </a:rPr>
              <a:t>&gt;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(i=1; i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; i++)</a:t>
            </a:r>
            <a:endParaRPr sz="3000">
              <a:latin typeface="Palatino Linotype"/>
              <a:cs typeface="Palatino Linotype"/>
            </a:endParaRPr>
          </a:p>
          <a:p>
            <a:pPr marL="736600" indent="-723900">
              <a:lnSpc>
                <a:spcPct val="100000"/>
              </a:lnSpc>
              <a:spcBef>
                <a:spcPts val="680"/>
              </a:spcBef>
              <a:buClr>
                <a:srgbClr val="3E3E3E"/>
              </a:buClr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dirty="0" sz="3000" spc="-5" b="1">
                <a:solidFill>
                  <a:srgbClr val="0000CC"/>
                </a:solidFill>
                <a:latin typeface="Palatino Linotype"/>
                <a:cs typeface="Palatino Linotype"/>
              </a:rPr>
              <a:t>&lt;Initialize C[i] to</a:t>
            </a:r>
            <a:r>
              <a:rPr dirty="0" sz="3000" spc="10" b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3000" b="1">
                <a:solidFill>
                  <a:srgbClr val="0000CC"/>
                </a:solidFill>
                <a:latin typeface="Palatino Linotype"/>
                <a:cs typeface="Palatino Linotype"/>
              </a:rPr>
              <a:t>0&gt;</a:t>
            </a:r>
            <a:endParaRPr sz="3000">
              <a:latin typeface="Palatino Linotype"/>
              <a:cs typeface="Palatino Linotype"/>
            </a:endParaRPr>
          </a:p>
          <a:p>
            <a:pPr marL="736600" indent="-723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(j=1; j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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g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; j++)</a:t>
            </a:r>
            <a:endParaRPr sz="3000">
              <a:latin typeface="Palatino Linotype"/>
              <a:cs typeface="Palatino Linotype"/>
            </a:endParaRPr>
          </a:p>
          <a:p>
            <a:pPr marL="1117600" indent="-1104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C[i]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=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C[i] 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</a:t>
            </a:r>
            <a:r>
              <a:rPr dirty="0" sz="3000" spc="55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allUnions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[j][bitSeg(A[i],j,t)]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8408" y="4652771"/>
            <a:ext cx="431291" cy="361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5390" y="3842765"/>
            <a:ext cx="1728470" cy="1905"/>
          </a:xfrm>
          <a:custGeom>
            <a:avLst/>
            <a:gdLst/>
            <a:ahLst/>
            <a:cxnLst/>
            <a:rect l="l" t="t" r="r" b="b"/>
            <a:pathLst>
              <a:path w="1728470" h="1904">
                <a:moveTo>
                  <a:pt x="0" y="0"/>
                </a:moveTo>
                <a:lnTo>
                  <a:pt x="1728216" y="152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5390" y="5854446"/>
            <a:ext cx="1732914" cy="9525"/>
          </a:xfrm>
          <a:custGeom>
            <a:avLst/>
            <a:gdLst/>
            <a:ahLst/>
            <a:cxnLst/>
            <a:rect l="l" t="t" r="r" b="b"/>
            <a:pathLst>
              <a:path w="1732915" h="9525">
                <a:moveTo>
                  <a:pt x="0" y="9143"/>
                </a:moveTo>
                <a:lnTo>
                  <a:pt x="1732788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20134" y="3865626"/>
            <a:ext cx="797560" cy="909955"/>
          </a:xfrm>
          <a:custGeom>
            <a:avLst/>
            <a:gdLst/>
            <a:ahLst/>
            <a:cxnLst/>
            <a:rect l="l" t="t" r="r" b="b"/>
            <a:pathLst>
              <a:path w="797560" h="909954">
                <a:moveTo>
                  <a:pt x="797051" y="0"/>
                </a:moveTo>
                <a:lnTo>
                  <a:pt x="0" y="90982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32326" y="4854702"/>
            <a:ext cx="795655" cy="951230"/>
          </a:xfrm>
          <a:custGeom>
            <a:avLst/>
            <a:gdLst/>
            <a:ahLst/>
            <a:cxnLst/>
            <a:rect l="l" t="t" r="r" b="b"/>
            <a:pathLst>
              <a:path w="795654" h="951229">
                <a:moveTo>
                  <a:pt x="0" y="0"/>
                </a:moveTo>
                <a:lnTo>
                  <a:pt x="795528" y="950976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89242" y="4897373"/>
            <a:ext cx="765175" cy="925194"/>
          </a:xfrm>
          <a:custGeom>
            <a:avLst/>
            <a:gdLst/>
            <a:ahLst/>
            <a:cxnLst/>
            <a:rect l="l" t="t" r="r" b="b"/>
            <a:pathLst>
              <a:path w="765175" h="925195">
                <a:moveTo>
                  <a:pt x="765048" y="0"/>
                </a:moveTo>
                <a:lnTo>
                  <a:pt x="0" y="925068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37582" y="4831841"/>
            <a:ext cx="1702435" cy="1905"/>
          </a:xfrm>
          <a:custGeom>
            <a:avLst/>
            <a:gdLst/>
            <a:ahLst/>
            <a:cxnLst/>
            <a:rect l="l" t="t" r="r" b="b"/>
            <a:pathLst>
              <a:path w="1702434" h="1904">
                <a:moveTo>
                  <a:pt x="0" y="0"/>
                </a:moveTo>
                <a:lnTo>
                  <a:pt x="1702308" y="152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1809" y="4821173"/>
            <a:ext cx="769620" cy="1905"/>
          </a:xfrm>
          <a:custGeom>
            <a:avLst/>
            <a:gdLst/>
            <a:ahLst/>
            <a:cxnLst/>
            <a:rect l="l" t="t" r="r" b="b"/>
            <a:pathLst>
              <a:path w="769620" h="1904">
                <a:moveTo>
                  <a:pt x="0" y="0"/>
                </a:moveTo>
                <a:lnTo>
                  <a:pt x="769620" y="1524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69002" y="3886961"/>
            <a:ext cx="5080" cy="902335"/>
          </a:xfrm>
          <a:custGeom>
            <a:avLst/>
            <a:gdLst/>
            <a:ahLst/>
            <a:cxnLst/>
            <a:rect l="l" t="t" r="r" b="b"/>
            <a:pathLst>
              <a:path w="5079" h="902335">
                <a:moveTo>
                  <a:pt x="0" y="0"/>
                </a:moveTo>
                <a:lnTo>
                  <a:pt x="4572" y="902208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3761" y="4877561"/>
            <a:ext cx="3175" cy="990600"/>
          </a:xfrm>
          <a:custGeom>
            <a:avLst/>
            <a:gdLst/>
            <a:ahLst/>
            <a:cxnLst/>
            <a:rect l="l" t="t" r="r" b="b"/>
            <a:pathLst>
              <a:path w="3175" h="990600">
                <a:moveTo>
                  <a:pt x="3048" y="0"/>
                </a:moveTo>
                <a:lnTo>
                  <a:pt x="0" y="99060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96278" y="3915917"/>
            <a:ext cx="0" cy="848994"/>
          </a:xfrm>
          <a:custGeom>
            <a:avLst/>
            <a:gdLst/>
            <a:ahLst/>
            <a:cxnLst/>
            <a:rect l="l" t="t" r="r" b="b"/>
            <a:pathLst>
              <a:path w="0" h="848995">
                <a:moveTo>
                  <a:pt x="0" y="0"/>
                </a:moveTo>
                <a:lnTo>
                  <a:pt x="0" y="84886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9993" y="4866894"/>
            <a:ext cx="12700" cy="922019"/>
          </a:xfrm>
          <a:custGeom>
            <a:avLst/>
            <a:gdLst/>
            <a:ahLst/>
            <a:cxnLst/>
            <a:rect l="l" t="t" r="r" b="b"/>
            <a:pathLst>
              <a:path w="12700" h="922020">
                <a:moveTo>
                  <a:pt x="12192" y="0"/>
                </a:moveTo>
                <a:lnTo>
                  <a:pt x="0" y="922019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97958" y="3865626"/>
            <a:ext cx="2687320" cy="943610"/>
          </a:xfrm>
          <a:custGeom>
            <a:avLst/>
            <a:gdLst/>
            <a:ahLst/>
            <a:cxnLst/>
            <a:rect l="l" t="t" r="r" b="b"/>
            <a:pathLst>
              <a:path w="2687320" h="943610">
                <a:moveTo>
                  <a:pt x="0" y="0"/>
                </a:moveTo>
                <a:lnTo>
                  <a:pt x="2686812" y="9433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25390" y="3876294"/>
            <a:ext cx="1742439" cy="932815"/>
          </a:xfrm>
          <a:custGeom>
            <a:avLst/>
            <a:gdLst/>
            <a:ahLst/>
            <a:cxnLst/>
            <a:rect l="l" t="t" r="r" b="b"/>
            <a:pathLst>
              <a:path w="1742440" h="932814">
                <a:moveTo>
                  <a:pt x="1741931" y="0"/>
                </a:moveTo>
                <a:lnTo>
                  <a:pt x="0" y="932687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25390" y="4842509"/>
            <a:ext cx="1742439" cy="989330"/>
          </a:xfrm>
          <a:custGeom>
            <a:avLst/>
            <a:gdLst/>
            <a:ahLst/>
            <a:cxnLst/>
            <a:rect l="l" t="t" r="r" b="b"/>
            <a:pathLst>
              <a:path w="1742440" h="989329">
                <a:moveTo>
                  <a:pt x="1741931" y="0"/>
                </a:moveTo>
                <a:lnTo>
                  <a:pt x="0" y="98907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11829" y="4566393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7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00561" y="4009275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Palatino Linotype"/>
                <a:cs typeface="Palatino Linotype"/>
              </a:rPr>
              <a:t>7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65763" y="3552179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2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84656" y="4192012"/>
            <a:ext cx="7194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dirty="0" sz="2000">
                <a:latin typeface="Palatino Linotype"/>
                <a:cs typeface="Palatino Linotype"/>
              </a:rPr>
              <a:t>1</a:t>
            </a:r>
            <a:r>
              <a:rPr dirty="0" sz="2000">
                <a:latin typeface="Palatino Linotype"/>
                <a:cs typeface="Palatino Linotype"/>
              </a:rPr>
              <a:t>	</a:t>
            </a:r>
            <a:r>
              <a:rPr dirty="0" sz="2000">
                <a:latin typeface="Palatino Linotype"/>
                <a:cs typeface="Palatino Linotype"/>
              </a:rPr>
              <a:t>2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32639" y="4134748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1220" y="409988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1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11954" y="502858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82871" y="4550868"/>
            <a:ext cx="7797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275" algn="l"/>
                <a:tab pos="766445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8	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5818" y="5046141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2072" y="5805084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5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66023" y="4771526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42311" y="5087371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42397" y="5274689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6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48587" y="4106243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5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95958" y="4579373"/>
            <a:ext cx="886460" cy="94678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325"/>
              </a:spcBef>
            </a:pPr>
            <a:r>
              <a:rPr dirty="0" sz="2000" b="1">
                <a:solidFill>
                  <a:srgbClr val="FF0000"/>
                </a:solidFill>
                <a:latin typeface="Palatino Linotype"/>
                <a:cs typeface="Palatino Linotype"/>
              </a:rPr>
              <a:t>s</a:t>
            </a:r>
            <a:r>
              <a:rPr dirty="0" sz="2000" spc="260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baseline="-20833" sz="3000">
                <a:solidFill>
                  <a:srgbClr val="FF0000"/>
                </a:solidFill>
                <a:latin typeface="Palatino Linotype"/>
                <a:cs typeface="Palatino Linotype"/>
              </a:rPr>
              <a:t>0</a:t>
            </a:r>
            <a:endParaRPr baseline="-20833"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35940" algn="l"/>
              </a:tabLst>
            </a:pPr>
            <a:r>
              <a:rPr dirty="0" sz="2000">
                <a:latin typeface="Palatino Linotype"/>
                <a:cs typeface="Palatino Linotype"/>
              </a:rPr>
              <a:t>2	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99659" y="3779520"/>
            <a:ext cx="155448" cy="15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48093" y="3865626"/>
            <a:ext cx="848994" cy="935990"/>
          </a:xfrm>
          <a:custGeom>
            <a:avLst/>
            <a:gdLst/>
            <a:ahLst/>
            <a:cxnLst/>
            <a:rect l="l" t="t" r="r" b="b"/>
            <a:pathLst>
              <a:path w="848995" h="935989">
                <a:moveTo>
                  <a:pt x="0" y="0"/>
                </a:moveTo>
                <a:lnTo>
                  <a:pt x="848868" y="935736"/>
                </a:lnTo>
              </a:path>
            </a:pathLst>
          </a:custGeom>
          <a:ln w="2895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34556" y="3768852"/>
            <a:ext cx="155447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76521" y="4871465"/>
            <a:ext cx="2632075" cy="963294"/>
          </a:xfrm>
          <a:custGeom>
            <a:avLst/>
            <a:gdLst/>
            <a:ahLst/>
            <a:cxnLst/>
            <a:rect l="l" t="t" r="r" b="b"/>
            <a:pathLst>
              <a:path w="2632075" h="963295">
                <a:moveTo>
                  <a:pt x="0" y="0"/>
                </a:moveTo>
                <a:lnTo>
                  <a:pt x="2631948" y="963167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34028" y="4759452"/>
            <a:ext cx="155448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11852" y="4756403"/>
            <a:ext cx="155448" cy="155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34556" y="4759452"/>
            <a:ext cx="155447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23047" y="4751832"/>
            <a:ext cx="155447" cy="155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34556" y="5786628"/>
            <a:ext cx="155447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84420" y="5774435"/>
            <a:ext cx="155448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955540" y="3452876"/>
            <a:ext cx="2058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17064" algn="l"/>
              </a:tabLst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88642" y="4671969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31729" y="4519519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55285" y="5891062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74725" y="4519519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60278" y="5814964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0477" y="2371852"/>
            <a:ext cx="2338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90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5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dirty="0" u="heavy" sz="2400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single</a:t>
            </a:r>
            <a:r>
              <a:rPr dirty="0" u="heavy" sz="2400" spc="-85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5">
                <a:uFill>
                  <a:solidFill>
                    <a:srgbClr val="99CC00"/>
                  </a:solidFill>
                </a:uFill>
                <a:latin typeface="Times New Roman"/>
                <a:cs typeface="Times New Roman"/>
              </a:rPr>
              <a:t>source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20617" y="2782061"/>
            <a:ext cx="1397635" cy="1885314"/>
          </a:xfrm>
          <a:custGeom>
            <a:avLst/>
            <a:gdLst/>
            <a:ahLst/>
            <a:cxnLst/>
            <a:rect l="l" t="t" r="r" b="b"/>
            <a:pathLst>
              <a:path w="1397635" h="1885314">
                <a:moveTo>
                  <a:pt x="0" y="0"/>
                </a:moveTo>
                <a:lnTo>
                  <a:pt x="1397076" y="1884946"/>
                </a:lnTo>
              </a:path>
            </a:pathLst>
          </a:custGeom>
          <a:ln w="28956">
            <a:solidFill>
              <a:srgbClr val="99CC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74184" y="4629509"/>
            <a:ext cx="86995" cy="95885"/>
          </a:xfrm>
          <a:custGeom>
            <a:avLst/>
            <a:gdLst/>
            <a:ahLst/>
            <a:cxnLst/>
            <a:rect l="l" t="t" r="r" b="b"/>
            <a:pathLst>
              <a:path w="86995" h="95885">
                <a:moveTo>
                  <a:pt x="69786" y="0"/>
                </a:moveTo>
                <a:lnTo>
                  <a:pt x="0" y="51727"/>
                </a:lnTo>
                <a:lnTo>
                  <a:pt x="86614" y="95656"/>
                </a:lnTo>
                <a:lnTo>
                  <a:pt x="6978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3400" y="3503676"/>
            <a:ext cx="3026663" cy="134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87680" y="3479291"/>
            <a:ext cx="2991611" cy="14432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11123" y="3429000"/>
            <a:ext cx="3023870" cy="1338580"/>
          </a:xfrm>
          <a:prstGeom prst="rect">
            <a:avLst/>
          </a:prstGeom>
          <a:solidFill>
            <a:srgbClr val="2F5897">
              <a:alpha val="10194"/>
            </a:srgbClr>
          </a:solidFill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Calibri"/>
                <a:cs typeface="Calibri"/>
              </a:rPr>
              <a:t>Note:</a:t>
            </a:r>
            <a:endParaRPr sz="1800">
              <a:latin typeface="Calibri"/>
              <a:cs typeface="Calibri"/>
            </a:endParaRPr>
          </a:p>
          <a:p>
            <a:pPr marL="91440" marR="20955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shortest </a:t>
            </a:r>
            <a:r>
              <a:rPr dirty="0" sz="1800">
                <a:latin typeface="Calibri"/>
                <a:cs typeface="Calibri"/>
              </a:rPr>
              <a:t>[0, </a:t>
            </a:r>
            <a:r>
              <a:rPr dirty="0" sz="1800" spc="-5">
                <a:latin typeface="Calibri"/>
                <a:cs typeface="Calibri"/>
              </a:rPr>
              <a:t>3]-path  doesn’t </a:t>
            </a:r>
            <a:r>
              <a:rPr dirty="0" sz="1800" spc="-10">
                <a:latin typeface="Calibri"/>
                <a:cs typeface="Calibri"/>
              </a:rPr>
              <a:t>contain </a:t>
            </a:r>
            <a:r>
              <a:rPr dirty="0" sz="1800" spc="-5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shortest  </a:t>
            </a:r>
            <a:r>
              <a:rPr dirty="0" sz="1800" spc="-5">
                <a:latin typeface="Calibri"/>
                <a:cs typeface="Calibri"/>
              </a:rPr>
              <a:t>edge </a:t>
            </a:r>
            <a:r>
              <a:rPr dirty="0" sz="1800" spc="-10">
                <a:latin typeface="Calibri"/>
                <a:cs typeface="Calibri"/>
              </a:rPr>
              <a:t>leaving </a:t>
            </a:r>
            <a:r>
              <a:rPr dirty="0" sz="1800">
                <a:latin typeface="Calibri"/>
                <a:cs typeface="Calibri"/>
              </a:rPr>
              <a:t>s, </a:t>
            </a:r>
            <a:r>
              <a:rPr dirty="0" sz="1800" spc="-5">
                <a:latin typeface="Calibri"/>
                <a:cs typeface="Calibri"/>
              </a:rPr>
              <a:t>the edge [0,1]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58577" y="2371852"/>
            <a:ext cx="48914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0000"/>
                </a:solidFill>
                <a:latin typeface="Times New Roman"/>
                <a:cs typeface="Times New Roman"/>
              </a:rPr>
              <a:t>Red 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labels </a:t>
            </a:r>
            <a:r>
              <a:rPr dirty="0" sz="2400">
                <a:latin typeface="Times New Roman"/>
                <a:cs typeface="Times New Roman"/>
              </a:rPr>
              <a:t>on each vertex is the length  of the shortest path </a:t>
            </a:r>
            <a:r>
              <a:rPr dirty="0" sz="2400" spc="-5">
                <a:latin typeface="Times New Roman"/>
                <a:cs typeface="Times New Roman"/>
              </a:rPr>
              <a:t>from s </a:t>
            </a:r>
            <a:r>
              <a:rPr dirty="0" sz="2400">
                <a:latin typeface="Times New Roman"/>
                <a:cs typeface="Times New Roman"/>
              </a:rPr>
              <a:t>to the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vertex.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70688" y="384047"/>
            <a:ext cx="8801099" cy="1374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571626" y="532767"/>
            <a:ext cx="79990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Single Source Shortest</a:t>
            </a:r>
            <a:r>
              <a:rPr dirty="0" spc="10"/>
              <a:t> </a:t>
            </a:r>
            <a:r>
              <a:rPr dirty="0" spc="-5"/>
              <a:t>Paths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699958" y="6577074"/>
            <a:ext cx="1270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</a:t>
            </a:fld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1704" y="384047"/>
            <a:ext cx="319125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2400" y="384047"/>
            <a:ext cx="373684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2674" y="532767"/>
            <a:ext cx="54565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Kronrod</a:t>
            </a:r>
            <a:r>
              <a:rPr dirty="0" spc="-65"/>
              <a:t> </a:t>
            </a:r>
            <a:r>
              <a:rPr dirty="0" spc="-5"/>
              <a:t>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535940" y="1795040"/>
            <a:ext cx="7999095" cy="320929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355600" marR="5080" indent="-342900">
              <a:lnSpc>
                <a:spcPts val="3560"/>
              </a:lnSpc>
              <a:spcBef>
                <a:spcPts val="2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Input: A,B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and n,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where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and B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are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b="1">
                <a:solidFill>
                  <a:srgbClr val="3E3E3E"/>
                </a:solidFill>
                <a:latin typeface="Symbol"/>
                <a:cs typeface="Symbol"/>
              </a:rPr>
              <a:t>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  matrices.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Output: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C,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Boolean matrix</a:t>
            </a:r>
            <a:r>
              <a:rPr dirty="0" sz="30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product.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Procedure</a:t>
            </a:r>
            <a:endParaRPr sz="3000">
              <a:latin typeface="Palatino Linotype"/>
              <a:cs typeface="Palatino Linotype"/>
            </a:endParaRPr>
          </a:p>
          <a:p>
            <a:pPr marL="756285" marR="27940" indent="-287020">
              <a:lnSpc>
                <a:spcPct val="100000"/>
              </a:lnSpc>
              <a:spcBef>
                <a:spcPts val="620"/>
              </a:spcBef>
            </a:pPr>
            <a:r>
              <a:rPr dirty="0" sz="2400" spc="-5">
                <a:solidFill>
                  <a:srgbClr val="0000CC"/>
                </a:solidFill>
                <a:latin typeface="Courier New"/>
                <a:cs typeface="Courier New"/>
              </a:rPr>
              <a:t>o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processing order has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been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changed, from “row 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by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row” to “group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by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group”, resulting the reduction  of storage space for</a:t>
            </a:r>
            <a:r>
              <a:rPr dirty="0" sz="2400" spc="10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unions.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0492" y="0"/>
            <a:ext cx="5993890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41704" y="699516"/>
            <a:ext cx="3191255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62400" y="699516"/>
            <a:ext cx="3736847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81100" marR="5080" indent="208279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Complexity of the  Kronrod</a:t>
            </a:r>
            <a:r>
              <a:rPr dirty="0" spc="-70"/>
              <a:t> </a:t>
            </a:r>
            <a:r>
              <a:rPr dirty="0" spc="-5"/>
              <a:t>Algorithm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535940" y="1744748"/>
            <a:ext cx="8034655" cy="363727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355600" marR="5080" indent="-342900">
              <a:lnSpc>
                <a:spcPts val="324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computing all unions within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group, 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2</a:t>
            </a:r>
            <a:r>
              <a:rPr dirty="0" baseline="25000" sz="3000" b="1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-  1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union operations are done.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One union is bitwiseOR’ed to 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n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row of</a:t>
            </a:r>
            <a:r>
              <a:rPr dirty="0" sz="3000" spc="4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C</a:t>
            </a:r>
            <a:endParaRPr sz="3000">
              <a:latin typeface="Palatino Linotype"/>
              <a:cs typeface="Palatino Linotype"/>
            </a:endParaRPr>
          </a:p>
          <a:p>
            <a:pPr marL="355600" marR="416559" indent="-342900">
              <a:lnSpc>
                <a:spcPts val="324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So, </a:t>
            </a:r>
            <a:r>
              <a:rPr dirty="0" sz="3000" spc="-20" b="1">
                <a:solidFill>
                  <a:srgbClr val="3E3E3E"/>
                </a:solidFill>
                <a:latin typeface="Palatino Linotype"/>
                <a:cs typeface="Palatino Linotype"/>
              </a:rPr>
              <a:t>altogether,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(</a:t>
            </a:r>
            <a:r>
              <a:rPr dirty="0" sz="30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/</a:t>
            </a:r>
            <a:r>
              <a:rPr dirty="0" sz="30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)(2</a:t>
            </a:r>
            <a:r>
              <a:rPr dirty="0" baseline="25000" sz="3000" spc="-7" b="1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-1+n)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row unions are  done.</a:t>
            </a:r>
            <a:endParaRPr sz="3000">
              <a:latin typeface="Palatino Linotype"/>
              <a:cs typeface="Palatino Linotype"/>
            </a:endParaRPr>
          </a:p>
          <a:p>
            <a:pPr marL="355600" marR="43180" indent="-342900">
              <a:lnSpc>
                <a:spcPct val="895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  <a:tab pos="4070985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The cost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of row union is 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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/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w</a:t>
            </a:r>
            <a:r>
              <a:rPr dirty="0" sz="3000" spc="-5" b="1">
                <a:solidFill>
                  <a:srgbClr val="3E3E3E"/>
                </a:solidFill>
                <a:latin typeface="Symbol"/>
                <a:cs typeface="Symbol"/>
              </a:rPr>
              <a:t></a:t>
            </a:r>
            <a:r>
              <a:rPr dirty="0" sz="3000" spc="-5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bitwise or  operations,</a:t>
            </a:r>
            <a:r>
              <a:rPr dirty="0" sz="30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where</a:t>
            </a:r>
            <a:r>
              <a:rPr dirty="0" sz="30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 i="1">
                <a:solidFill>
                  <a:srgbClr val="3E3E3E"/>
                </a:solidFill>
                <a:latin typeface="Palatino Linotype"/>
                <a:cs typeface="Palatino Linotype"/>
              </a:rPr>
              <a:t>w	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is word size of bitwise  or instruction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dependent</a:t>
            </a:r>
            <a:r>
              <a:rPr dirty="0" sz="30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constant.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1490472"/>
            <a:ext cx="5722619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89547" y="1490472"/>
            <a:ext cx="1295399" cy="1819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6090" y="1655352"/>
            <a:ext cx="4865370" cy="1000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400" spc="710" i="1">
                <a:latin typeface="Palatino Linotype"/>
                <a:cs typeface="Palatino Linotype"/>
              </a:rPr>
              <a:t>Thank</a:t>
            </a:r>
            <a:r>
              <a:rPr dirty="0" sz="6400" spc="445" i="1">
                <a:latin typeface="Palatino Linotype"/>
                <a:cs typeface="Palatino Linotype"/>
              </a:rPr>
              <a:t> </a:t>
            </a:r>
            <a:r>
              <a:rPr dirty="0" sz="6400" spc="360" i="1">
                <a:latin typeface="Palatino Linotype"/>
                <a:cs typeface="Palatino Linotype"/>
              </a:rPr>
              <a:t>you!</a:t>
            </a:r>
            <a:endParaRPr sz="6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3680" y="3267455"/>
            <a:ext cx="3691127" cy="1819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01968" y="5334000"/>
            <a:ext cx="1498079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04706" y="3432336"/>
            <a:ext cx="5433060" cy="2560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400" spc="-585" b="1" i="1">
                <a:solidFill>
                  <a:srgbClr val="2F5897"/>
                </a:solidFill>
                <a:latin typeface="Palatino Linotype"/>
                <a:cs typeface="Palatino Linotype"/>
              </a:rPr>
              <a:t>Q </a:t>
            </a:r>
            <a:r>
              <a:rPr dirty="0" sz="6400" spc="-95" b="1" i="1">
                <a:solidFill>
                  <a:srgbClr val="2F5897"/>
                </a:solidFill>
                <a:latin typeface="Palatino Linotype"/>
                <a:cs typeface="Palatino Linotype"/>
              </a:rPr>
              <a:t>&amp;</a:t>
            </a:r>
            <a:r>
              <a:rPr dirty="0" sz="6400" spc="615" b="1" i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6400" spc="1610" b="1" i="1">
                <a:solidFill>
                  <a:srgbClr val="2F5897"/>
                </a:solidFill>
                <a:latin typeface="Palatino Linotype"/>
                <a:cs typeface="Palatino Linotype"/>
              </a:rPr>
              <a:t>A</a:t>
            </a:r>
            <a:endParaRPr sz="6400">
              <a:latin typeface="Palatino Linotype"/>
              <a:cs typeface="Palatino Linotype"/>
            </a:endParaRPr>
          </a:p>
          <a:p>
            <a:pPr algn="ctr" marL="2639060">
              <a:lnSpc>
                <a:spcPct val="100000"/>
              </a:lnSpc>
              <a:spcBef>
                <a:spcPts val="7565"/>
              </a:spcBef>
            </a:pPr>
            <a:r>
              <a:rPr dirty="0" sz="1700" spc="300" b="1" i="1">
                <a:solidFill>
                  <a:srgbClr val="595958"/>
                </a:solidFill>
                <a:latin typeface="Palatino Linotype"/>
                <a:cs typeface="Palatino Linotype"/>
              </a:rPr>
              <a:t>Yu</a:t>
            </a:r>
            <a:r>
              <a:rPr dirty="0" sz="1700" spc="105" b="1" i="1">
                <a:solidFill>
                  <a:srgbClr val="595958"/>
                </a:solidFill>
                <a:latin typeface="Palatino Linotype"/>
                <a:cs typeface="Palatino Linotype"/>
              </a:rPr>
              <a:t> </a:t>
            </a:r>
            <a:r>
              <a:rPr dirty="0" sz="1700" spc="270" b="1" i="1">
                <a:solidFill>
                  <a:srgbClr val="595958"/>
                </a:solidFill>
                <a:latin typeface="Palatino Linotype"/>
                <a:cs typeface="Palatino Linotype"/>
              </a:rPr>
              <a:t>Huang</a:t>
            </a:r>
            <a:endParaRPr sz="1700">
              <a:latin typeface="Palatino Linotype"/>
              <a:cs typeface="Palatino Linotype"/>
            </a:endParaRPr>
          </a:p>
          <a:p>
            <a:pPr algn="ctr" marL="2642235">
              <a:lnSpc>
                <a:spcPct val="100000"/>
              </a:lnSpc>
              <a:spcBef>
                <a:spcPts val="640"/>
              </a:spcBef>
            </a:pPr>
            <a:r>
              <a:rPr dirty="0" sz="1700" spc="-5">
                <a:solidFill>
                  <a:srgbClr val="595958"/>
                </a:solidFill>
                <a:latin typeface="Palatino Linotype"/>
                <a:cs typeface="Palatino Linotype"/>
                <a:hlinkClick r:id="rId6"/>
              </a:rPr>
              <a:t>http://cs.nju.edu.cn/yuhuang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  <p:transition spd="med">
    <p:pull dir="l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640" y="384047"/>
            <a:ext cx="3471671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5610" y="532767"/>
            <a:ext cx="26720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Warm</a:t>
            </a:r>
            <a:r>
              <a:rPr dirty="0" spc="-100"/>
              <a:t> </a:t>
            </a:r>
            <a:r>
              <a:rPr dirty="0" spc="-5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790469"/>
            <a:ext cx="5948045" cy="1384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Single-source shortest path over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 uniformly weighted</a:t>
            </a:r>
            <a:r>
              <a:rPr dirty="0" sz="3000" spc="-10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graph</a:t>
            </a:r>
            <a:endParaRPr sz="30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620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5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Just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BFS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7939" y="3101339"/>
            <a:ext cx="3895344" cy="3323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67939" y="3101339"/>
            <a:ext cx="3895725" cy="3324225"/>
          </a:xfrm>
          <a:custGeom>
            <a:avLst/>
            <a:gdLst/>
            <a:ahLst/>
            <a:cxnLst/>
            <a:rect l="l" t="t" r="r" b="b"/>
            <a:pathLst>
              <a:path w="3895725" h="3324225">
                <a:moveTo>
                  <a:pt x="0" y="0"/>
                </a:moveTo>
                <a:lnTo>
                  <a:pt x="3895344" y="0"/>
                </a:lnTo>
                <a:lnTo>
                  <a:pt x="3895344" y="3323844"/>
                </a:lnTo>
                <a:lnTo>
                  <a:pt x="0" y="332384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99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48731" y="4628700"/>
            <a:ext cx="1200785" cy="1501775"/>
          </a:xfrm>
          <a:custGeom>
            <a:avLst/>
            <a:gdLst/>
            <a:ahLst/>
            <a:cxnLst/>
            <a:rect l="l" t="t" r="r" b="b"/>
            <a:pathLst>
              <a:path w="1200785" h="1501775">
                <a:moveTo>
                  <a:pt x="1001501" y="0"/>
                </a:moveTo>
                <a:lnTo>
                  <a:pt x="934136" y="6606"/>
                </a:lnTo>
                <a:lnTo>
                  <a:pt x="860825" y="27988"/>
                </a:lnTo>
                <a:lnTo>
                  <a:pt x="822338" y="43982"/>
                </a:lnTo>
                <a:lnTo>
                  <a:pt x="782844" y="63383"/>
                </a:lnTo>
                <a:lnTo>
                  <a:pt x="742501" y="86097"/>
                </a:lnTo>
                <a:lnTo>
                  <a:pt x="701470" y="112029"/>
                </a:lnTo>
                <a:lnTo>
                  <a:pt x="659909" y="141082"/>
                </a:lnTo>
                <a:lnTo>
                  <a:pt x="617978" y="173161"/>
                </a:lnTo>
                <a:lnTo>
                  <a:pt x="575837" y="208172"/>
                </a:lnTo>
                <a:lnTo>
                  <a:pt x="533645" y="246018"/>
                </a:lnTo>
                <a:lnTo>
                  <a:pt x="491562" y="286605"/>
                </a:lnTo>
                <a:lnTo>
                  <a:pt x="449747" y="329837"/>
                </a:lnTo>
                <a:lnTo>
                  <a:pt x="408360" y="375618"/>
                </a:lnTo>
                <a:lnTo>
                  <a:pt x="367560" y="423854"/>
                </a:lnTo>
                <a:lnTo>
                  <a:pt x="327507" y="474448"/>
                </a:lnTo>
                <a:lnTo>
                  <a:pt x="288360" y="527307"/>
                </a:lnTo>
                <a:lnTo>
                  <a:pt x="250924" y="581390"/>
                </a:lnTo>
                <a:lnTo>
                  <a:pt x="215924" y="635602"/>
                </a:lnTo>
                <a:lnTo>
                  <a:pt x="183397" y="689762"/>
                </a:lnTo>
                <a:lnTo>
                  <a:pt x="153382" y="743687"/>
                </a:lnTo>
                <a:lnTo>
                  <a:pt x="125920" y="797197"/>
                </a:lnTo>
                <a:lnTo>
                  <a:pt x="101048" y="850108"/>
                </a:lnTo>
                <a:lnTo>
                  <a:pt x="78805" y="902240"/>
                </a:lnTo>
                <a:lnTo>
                  <a:pt x="59231" y="953411"/>
                </a:lnTo>
                <a:lnTo>
                  <a:pt x="42364" y="1003439"/>
                </a:lnTo>
                <a:lnTo>
                  <a:pt x="28243" y="1052142"/>
                </a:lnTo>
                <a:lnTo>
                  <a:pt x="16907" y="1099338"/>
                </a:lnTo>
                <a:lnTo>
                  <a:pt x="8396" y="1144847"/>
                </a:lnTo>
                <a:lnTo>
                  <a:pt x="2747" y="1188486"/>
                </a:lnTo>
                <a:lnTo>
                  <a:pt x="0" y="1230073"/>
                </a:lnTo>
                <a:lnTo>
                  <a:pt x="193" y="1269426"/>
                </a:lnTo>
                <a:lnTo>
                  <a:pt x="9558" y="1340707"/>
                </a:lnTo>
                <a:lnTo>
                  <a:pt x="31152" y="1400874"/>
                </a:lnTo>
                <a:lnTo>
                  <a:pt x="65287" y="1448474"/>
                </a:lnTo>
                <a:lnTo>
                  <a:pt x="111836" y="1481809"/>
                </a:lnTo>
                <a:lnTo>
                  <a:pt x="167892" y="1498796"/>
                </a:lnTo>
                <a:lnTo>
                  <a:pt x="198947" y="1501273"/>
                </a:lnTo>
                <a:lnTo>
                  <a:pt x="231807" y="1499864"/>
                </a:lnTo>
                <a:lnTo>
                  <a:pt x="302305" y="1485774"/>
                </a:lnTo>
                <a:lnTo>
                  <a:pt x="339624" y="1473284"/>
                </a:lnTo>
                <a:lnTo>
                  <a:pt x="378110" y="1457290"/>
                </a:lnTo>
                <a:lnTo>
                  <a:pt x="417604" y="1437889"/>
                </a:lnTo>
                <a:lnTo>
                  <a:pt x="457947" y="1415175"/>
                </a:lnTo>
                <a:lnTo>
                  <a:pt x="498978" y="1389243"/>
                </a:lnTo>
                <a:lnTo>
                  <a:pt x="540538" y="1360190"/>
                </a:lnTo>
                <a:lnTo>
                  <a:pt x="582468" y="1328111"/>
                </a:lnTo>
                <a:lnTo>
                  <a:pt x="624609" y="1293100"/>
                </a:lnTo>
                <a:lnTo>
                  <a:pt x="666800" y="1255254"/>
                </a:lnTo>
                <a:lnTo>
                  <a:pt x="708883" y="1214667"/>
                </a:lnTo>
                <a:lnTo>
                  <a:pt x="750697" y="1171436"/>
                </a:lnTo>
                <a:lnTo>
                  <a:pt x="792084" y="1125654"/>
                </a:lnTo>
                <a:lnTo>
                  <a:pt x="832883" y="1077418"/>
                </a:lnTo>
                <a:lnTo>
                  <a:pt x="872936" y="1026824"/>
                </a:lnTo>
                <a:lnTo>
                  <a:pt x="912083" y="973966"/>
                </a:lnTo>
                <a:lnTo>
                  <a:pt x="949519" y="919882"/>
                </a:lnTo>
                <a:lnTo>
                  <a:pt x="984519" y="865670"/>
                </a:lnTo>
                <a:lnTo>
                  <a:pt x="1017046" y="811510"/>
                </a:lnTo>
                <a:lnTo>
                  <a:pt x="1047061" y="757585"/>
                </a:lnTo>
                <a:lnTo>
                  <a:pt x="1074523" y="704075"/>
                </a:lnTo>
                <a:lnTo>
                  <a:pt x="1099395" y="651164"/>
                </a:lnTo>
                <a:lnTo>
                  <a:pt x="1121638" y="599032"/>
                </a:lnTo>
                <a:lnTo>
                  <a:pt x="1141212" y="547861"/>
                </a:lnTo>
                <a:lnTo>
                  <a:pt x="1158079" y="497833"/>
                </a:lnTo>
                <a:lnTo>
                  <a:pt x="1172200" y="449130"/>
                </a:lnTo>
                <a:lnTo>
                  <a:pt x="1183536" y="401934"/>
                </a:lnTo>
                <a:lnTo>
                  <a:pt x="1192047" y="356425"/>
                </a:lnTo>
                <a:lnTo>
                  <a:pt x="1197696" y="312787"/>
                </a:lnTo>
                <a:lnTo>
                  <a:pt x="1200444" y="271199"/>
                </a:lnTo>
                <a:lnTo>
                  <a:pt x="1200250" y="231846"/>
                </a:lnTo>
                <a:lnTo>
                  <a:pt x="1190885" y="160565"/>
                </a:lnTo>
                <a:lnTo>
                  <a:pt x="1169291" y="100398"/>
                </a:lnTo>
                <a:lnTo>
                  <a:pt x="1135156" y="52798"/>
                </a:lnTo>
                <a:lnTo>
                  <a:pt x="1088608" y="19463"/>
                </a:lnTo>
                <a:lnTo>
                  <a:pt x="1032555" y="2476"/>
                </a:lnTo>
                <a:lnTo>
                  <a:pt x="1001501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48731" y="4628700"/>
            <a:ext cx="1200785" cy="1501775"/>
          </a:xfrm>
          <a:custGeom>
            <a:avLst/>
            <a:gdLst/>
            <a:ahLst/>
            <a:cxnLst/>
            <a:rect l="l" t="t" r="r" b="b"/>
            <a:pathLst>
              <a:path w="1200785" h="1501775">
                <a:moveTo>
                  <a:pt x="87154" y="1467107"/>
                </a:moveTo>
                <a:lnTo>
                  <a:pt x="46632" y="1426336"/>
                </a:lnTo>
                <a:lnTo>
                  <a:pt x="18807" y="1372271"/>
                </a:lnTo>
                <a:lnTo>
                  <a:pt x="3366" y="1306365"/>
                </a:lnTo>
                <a:lnTo>
                  <a:pt x="0" y="1230073"/>
                </a:lnTo>
                <a:lnTo>
                  <a:pt x="2747" y="1188486"/>
                </a:lnTo>
                <a:lnTo>
                  <a:pt x="8396" y="1144847"/>
                </a:lnTo>
                <a:lnTo>
                  <a:pt x="16907" y="1099338"/>
                </a:lnTo>
                <a:lnTo>
                  <a:pt x="28243" y="1052142"/>
                </a:lnTo>
                <a:lnTo>
                  <a:pt x="42364" y="1003439"/>
                </a:lnTo>
                <a:lnTo>
                  <a:pt x="59231" y="953411"/>
                </a:lnTo>
                <a:lnTo>
                  <a:pt x="78805" y="902240"/>
                </a:lnTo>
                <a:lnTo>
                  <a:pt x="101048" y="850108"/>
                </a:lnTo>
                <a:lnTo>
                  <a:pt x="125920" y="797197"/>
                </a:lnTo>
                <a:lnTo>
                  <a:pt x="153382" y="743687"/>
                </a:lnTo>
                <a:lnTo>
                  <a:pt x="183397" y="689762"/>
                </a:lnTo>
                <a:lnTo>
                  <a:pt x="215924" y="635602"/>
                </a:lnTo>
                <a:lnTo>
                  <a:pt x="250924" y="581390"/>
                </a:lnTo>
                <a:lnTo>
                  <a:pt x="288360" y="527307"/>
                </a:lnTo>
                <a:lnTo>
                  <a:pt x="327507" y="474448"/>
                </a:lnTo>
                <a:lnTo>
                  <a:pt x="367560" y="423854"/>
                </a:lnTo>
                <a:lnTo>
                  <a:pt x="408360" y="375618"/>
                </a:lnTo>
                <a:lnTo>
                  <a:pt x="449747" y="329837"/>
                </a:lnTo>
                <a:lnTo>
                  <a:pt x="491562" y="286605"/>
                </a:lnTo>
                <a:lnTo>
                  <a:pt x="533645" y="246018"/>
                </a:lnTo>
                <a:lnTo>
                  <a:pt x="575837" y="208172"/>
                </a:lnTo>
                <a:lnTo>
                  <a:pt x="617978" y="173161"/>
                </a:lnTo>
                <a:lnTo>
                  <a:pt x="659909" y="141082"/>
                </a:lnTo>
                <a:lnTo>
                  <a:pt x="701470" y="112029"/>
                </a:lnTo>
                <a:lnTo>
                  <a:pt x="742501" y="86097"/>
                </a:lnTo>
                <a:lnTo>
                  <a:pt x="782844" y="63383"/>
                </a:lnTo>
                <a:lnTo>
                  <a:pt x="822338" y="43982"/>
                </a:lnTo>
                <a:lnTo>
                  <a:pt x="860825" y="27988"/>
                </a:lnTo>
                <a:lnTo>
                  <a:pt x="898144" y="15498"/>
                </a:lnTo>
                <a:lnTo>
                  <a:pt x="968641" y="1408"/>
                </a:lnTo>
                <a:lnTo>
                  <a:pt x="1001501" y="0"/>
                </a:lnTo>
                <a:lnTo>
                  <a:pt x="1032555" y="2476"/>
                </a:lnTo>
                <a:lnTo>
                  <a:pt x="1088608" y="19463"/>
                </a:lnTo>
                <a:lnTo>
                  <a:pt x="1135156" y="52798"/>
                </a:lnTo>
                <a:lnTo>
                  <a:pt x="1169291" y="100398"/>
                </a:lnTo>
                <a:lnTo>
                  <a:pt x="1190885" y="160565"/>
                </a:lnTo>
                <a:lnTo>
                  <a:pt x="1200250" y="231846"/>
                </a:lnTo>
                <a:lnTo>
                  <a:pt x="1200444" y="271199"/>
                </a:lnTo>
                <a:lnTo>
                  <a:pt x="1197696" y="312787"/>
                </a:lnTo>
                <a:lnTo>
                  <a:pt x="1192047" y="356425"/>
                </a:lnTo>
                <a:lnTo>
                  <a:pt x="1183536" y="401934"/>
                </a:lnTo>
                <a:lnTo>
                  <a:pt x="1172200" y="449130"/>
                </a:lnTo>
                <a:lnTo>
                  <a:pt x="1158079" y="497833"/>
                </a:lnTo>
                <a:lnTo>
                  <a:pt x="1141212" y="547861"/>
                </a:lnTo>
                <a:lnTo>
                  <a:pt x="1121638" y="599032"/>
                </a:lnTo>
                <a:lnTo>
                  <a:pt x="1099395" y="651164"/>
                </a:lnTo>
                <a:lnTo>
                  <a:pt x="1074523" y="704075"/>
                </a:lnTo>
                <a:lnTo>
                  <a:pt x="1047061" y="757585"/>
                </a:lnTo>
                <a:lnTo>
                  <a:pt x="1017046" y="811510"/>
                </a:lnTo>
                <a:lnTo>
                  <a:pt x="984519" y="865670"/>
                </a:lnTo>
                <a:lnTo>
                  <a:pt x="949519" y="919882"/>
                </a:lnTo>
                <a:lnTo>
                  <a:pt x="912083" y="973966"/>
                </a:lnTo>
                <a:lnTo>
                  <a:pt x="872936" y="1026824"/>
                </a:lnTo>
                <a:lnTo>
                  <a:pt x="832883" y="1077418"/>
                </a:lnTo>
                <a:lnTo>
                  <a:pt x="792084" y="1125654"/>
                </a:lnTo>
                <a:lnTo>
                  <a:pt x="750697" y="1171436"/>
                </a:lnTo>
                <a:lnTo>
                  <a:pt x="708883" y="1214667"/>
                </a:lnTo>
                <a:lnTo>
                  <a:pt x="666800" y="1255254"/>
                </a:lnTo>
                <a:lnTo>
                  <a:pt x="624609" y="1293100"/>
                </a:lnTo>
                <a:lnTo>
                  <a:pt x="582468" y="1328111"/>
                </a:lnTo>
                <a:lnTo>
                  <a:pt x="540538" y="1360190"/>
                </a:lnTo>
                <a:lnTo>
                  <a:pt x="498978" y="1389243"/>
                </a:lnTo>
                <a:lnTo>
                  <a:pt x="457947" y="1415175"/>
                </a:lnTo>
                <a:lnTo>
                  <a:pt x="417604" y="1437889"/>
                </a:lnTo>
                <a:lnTo>
                  <a:pt x="378110" y="1457290"/>
                </a:lnTo>
                <a:lnTo>
                  <a:pt x="339624" y="1473284"/>
                </a:lnTo>
                <a:lnTo>
                  <a:pt x="302305" y="1485774"/>
                </a:lnTo>
                <a:lnTo>
                  <a:pt x="231807" y="1499864"/>
                </a:lnTo>
                <a:lnTo>
                  <a:pt x="198947" y="1501273"/>
                </a:lnTo>
                <a:lnTo>
                  <a:pt x="167892" y="1498796"/>
                </a:lnTo>
                <a:lnTo>
                  <a:pt x="138802" y="1492340"/>
                </a:lnTo>
                <a:lnTo>
                  <a:pt x="111836" y="1481809"/>
                </a:lnTo>
                <a:lnTo>
                  <a:pt x="87154" y="1467107"/>
                </a:lnTo>
                <a:close/>
              </a:path>
            </a:pathLst>
          </a:custGeom>
          <a:ln w="9525">
            <a:solidFill>
              <a:srgbClr val="3366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2750" y="4114038"/>
            <a:ext cx="387350" cy="386080"/>
          </a:xfrm>
          <a:custGeom>
            <a:avLst/>
            <a:gdLst/>
            <a:ahLst/>
            <a:cxnLst/>
            <a:rect l="l" t="t" r="r" b="b"/>
            <a:pathLst>
              <a:path w="387350" h="386079">
                <a:moveTo>
                  <a:pt x="0" y="192786"/>
                </a:moveTo>
                <a:lnTo>
                  <a:pt x="5111" y="148580"/>
                </a:lnTo>
                <a:lnTo>
                  <a:pt x="19672" y="108001"/>
                </a:lnTo>
                <a:lnTo>
                  <a:pt x="42519" y="72206"/>
                </a:lnTo>
                <a:lnTo>
                  <a:pt x="72492" y="42351"/>
                </a:lnTo>
                <a:lnTo>
                  <a:pt x="108429" y="19594"/>
                </a:lnTo>
                <a:lnTo>
                  <a:pt x="149168" y="5091"/>
                </a:lnTo>
                <a:lnTo>
                  <a:pt x="193548" y="0"/>
                </a:lnTo>
                <a:lnTo>
                  <a:pt x="237927" y="5091"/>
                </a:lnTo>
                <a:lnTo>
                  <a:pt x="278666" y="19594"/>
                </a:lnTo>
                <a:lnTo>
                  <a:pt x="314603" y="42351"/>
                </a:lnTo>
                <a:lnTo>
                  <a:pt x="344576" y="72206"/>
                </a:lnTo>
                <a:lnTo>
                  <a:pt x="367423" y="108001"/>
                </a:lnTo>
                <a:lnTo>
                  <a:pt x="381984" y="148580"/>
                </a:lnTo>
                <a:lnTo>
                  <a:pt x="387096" y="192786"/>
                </a:lnTo>
                <a:lnTo>
                  <a:pt x="381984" y="236991"/>
                </a:lnTo>
                <a:lnTo>
                  <a:pt x="367423" y="277570"/>
                </a:lnTo>
                <a:lnTo>
                  <a:pt x="344576" y="313365"/>
                </a:lnTo>
                <a:lnTo>
                  <a:pt x="314603" y="343220"/>
                </a:lnTo>
                <a:lnTo>
                  <a:pt x="278666" y="365977"/>
                </a:lnTo>
                <a:lnTo>
                  <a:pt x="237927" y="380480"/>
                </a:lnTo>
                <a:lnTo>
                  <a:pt x="193548" y="385572"/>
                </a:lnTo>
                <a:lnTo>
                  <a:pt x="149168" y="380480"/>
                </a:lnTo>
                <a:lnTo>
                  <a:pt x="108429" y="365977"/>
                </a:lnTo>
                <a:lnTo>
                  <a:pt x="72492" y="343220"/>
                </a:lnTo>
                <a:lnTo>
                  <a:pt x="42519" y="313365"/>
                </a:lnTo>
                <a:lnTo>
                  <a:pt x="19672" y="277570"/>
                </a:lnTo>
                <a:lnTo>
                  <a:pt x="5111" y="236991"/>
                </a:lnTo>
                <a:lnTo>
                  <a:pt x="0" y="1927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76850" y="4051553"/>
            <a:ext cx="387350" cy="384175"/>
          </a:xfrm>
          <a:custGeom>
            <a:avLst/>
            <a:gdLst/>
            <a:ahLst/>
            <a:cxnLst/>
            <a:rect l="l" t="t" r="r" b="b"/>
            <a:pathLst>
              <a:path w="387350" h="384175">
                <a:moveTo>
                  <a:pt x="0" y="192024"/>
                </a:moveTo>
                <a:lnTo>
                  <a:pt x="5111" y="147992"/>
                </a:lnTo>
                <a:lnTo>
                  <a:pt x="19672" y="107574"/>
                </a:lnTo>
                <a:lnTo>
                  <a:pt x="42519" y="71920"/>
                </a:lnTo>
                <a:lnTo>
                  <a:pt x="72492" y="42183"/>
                </a:lnTo>
                <a:lnTo>
                  <a:pt x="108429" y="19516"/>
                </a:lnTo>
                <a:lnTo>
                  <a:pt x="149168" y="5071"/>
                </a:lnTo>
                <a:lnTo>
                  <a:pt x="193548" y="0"/>
                </a:lnTo>
                <a:lnTo>
                  <a:pt x="237927" y="5071"/>
                </a:lnTo>
                <a:lnTo>
                  <a:pt x="278666" y="19516"/>
                </a:lnTo>
                <a:lnTo>
                  <a:pt x="314603" y="42183"/>
                </a:lnTo>
                <a:lnTo>
                  <a:pt x="344576" y="71920"/>
                </a:lnTo>
                <a:lnTo>
                  <a:pt x="367423" y="107574"/>
                </a:lnTo>
                <a:lnTo>
                  <a:pt x="381984" y="147992"/>
                </a:lnTo>
                <a:lnTo>
                  <a:pt x="387096" y="192024"/>
                </a:lnTo>
                <a:lnTo>
                  <a:pt x="381984" y="236055"/>
                </a:lnTo>
                <a:lnTo>
                  <a:pt x="367423" y="276473"/>
                </a:lnTo>
                <a:lnTo>
                  <a:pt x="344576" y="312127"/>
                </a:lnTo>
                <a:lnTo>
                  <a:pt x="314603" y="341864"/>
                </a:lnTo>
                <a:lnTo>
                  <a:pt x="278666" y="364531"/>
                </a:lnTo>
                <a:lnTo>
                  <a:pt x="237927" y="378976"/>
                </a:lnTo>
                <a:lnTo>
                  <a:pt x="193548" y="384048"/>
                </a:lnTo>
                <a:lnTo>
                  <a:pt x="149168" y="378976"/>
                </a:lnTo>
                <a:lnTo>
                  <a:pt x="108429" y="364531"/>
                </a:lnTo>
                <a:lnTo>
                  <a:pt x="72492" y="341864"/>
                </a:lnTo>
                <a:lnTo>
                  <a:pt x="42519" y="312127"/>
                </a:lnTo>
                <a:lnTo>
                  <a:pt x="19672" y="276473"/>
                </a:lnTo>
                <a:lnTo>
                  <a:pt x="5111" y="236055"/>
                </a:lnTo>
                <a:lnTo>
                  <a:pt x="0" y="19202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93485" y="4819650"/>
            <a:ext cx="387350" cy="384175"/>
          </a:xfrm>
          <a:custGeom>
            <a:avLst/>
            <a:gdLst/>
            <a:ahLst/>
            <a:cxnLst/>
            <a:rect l="l" t="t" r="r" b="b"/>
            <a:pathLst>
              <a:path w="387350" h="384175">
                <a:moveTo>
                  <a:pt x="0" y="192024"/>
                </a:moveTo>
                <a:lnTo>
                  <a:pt x="5111" y="147992"/>
                </a:lnTo>
                <a:lnTo>
                  <a:pt x="19672" y="107574"/>
                </a:lnTo>
                <a:lnTo>
                  <a:pt x="42519" y="71920"/>
                </a:lnTo>
                <a:lnTo>
                  <a:pt x="72492" y="42183"/>
                </a:lnTo>
                <a:lnTo>
                  <a:pt x="108429" y="19516"/>
                </a:lnTo>
                <a:lnTo>
                  <a:pt x="149168" y="5071"/>
                </a:lnTo>
                <a:lnTo>
                  <a:pt x="193548" y="0"/>
                </a:lnTo>
                <a:lnTo>
                  <a:pt x="237927" y="5071"/>
                </a:lnTo>
                <a:lnTo>
                  <a:pt x="278666" y="19516"/>
                </a:lnTo>
                <a:lnTo>
                  <a:pt x="314603" y="42183"/>
                </a:lnTo>
                <a:lnTo>
                  <a:pt x="344576" y="71920"/>
                </a:lnTo>
                <a:lnTo>
                  <a:pt x="367423" y="107574"/>
                </a:lnTo>
                <a:lnTo>
                  <a:pt x="381984" y="147992"/>
                </a:lnTo>
                <a:lnTo>
                  <a:pt x="387096" y="192024"/>
                </a:lnTo>
                <a:lnTo>
                  <a:pt x="381984" y="236055"/>
                </a:lnTo>
                <a:lnTo>
                  <a:pt x="367423" y="276473"/>
                </a:lnTo>
                <a:lnTo>
                  <a:pt x="344576" y="312127"/>
                </a:lnTo>
                <a:lnTo>
                  <a:pt x="314603" y="341864"/>
                </a:lnTo>
                <a:lnTo>
                  <a:pt x="278666" y="364531"/>
                </a:lnTo>
                <a:lnTo>
                  <a:pt x="237927" y="378976"/>
                </a:lnTo>
                <a:lnTo>
                  <a:pt x="193548" y="384048"/>
                </a:lnTo>
                <a:lnTo>
                  <a:pt x="149168" y="378976"/>
                </a:lnTo>
                <a:lnTo>
                  <a:pt x="108429" y="364531"/>
                </a:lnTo>
                <a:lnTo>
                  <a:pt x="72492" y="341864"/>
                </a:lnTo>
                <a:lnTo>
                  <a:pt x="42519" y="312127"/>
                </a:lnTo>
                <a:lnTo>
                  <a:pt x="19672" y="276473"/>
                </a:lnTo>
                <a:lnTo>
                  <a:pt x="5111" y="236055"/>
                </a:lnTo>
                <a:lnTo>
                  <a:pt x="0" y="19202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76850" y="5589270"/>
            <a:ext cx="387350" cy="386080"/>
          </a:xfrm>
          <a:custGeom>
            <a:avLst/>
            <a:gdLst/>
            <a:ahLst/>
            <a:cxnLst/>
            <a:rect l="l" t="t" r="r" b="b"/>
            <a:pathLst>
              <a:path w="387350" h="386079">
                <a:moveTo>
                  <a:pt x="0" y="192785"/>
                </a:moveTo>
                <a:lnTo>
                  <a:pt x="5111" y="148580"/>
                </a:lnTo>
                <a:lnTo>
                  <a:pt x="19672" y="108001"/>
                </a:lnTo>
                <a:lnTo>
                  <a:pt x="42519" y="72206"/>
                </a:lnTo>
                <a:lnTo>
                  <a:pt x="72492" y="42351"/>
                </a:lnTo>
                <a:lnTo>
                  <a:pt x="108429" y="19594"/>
                </a:lnTo>
                <a:lnTo>
                  <a:pt x="149168" y="5091"/>
                </a:lnTo>
                <a:lnTo>
                  <a:pt x="193548" y="0"/>
                </a:lnTo>
                <a:lnTo>
                  <a:pt x="237927" y="5091"/>
                </a:lnTo>
                <a:lnTo>
                  <a:pt x="278666" y="19594"/>
                </a:lnTo>
                <a:lnTo>
                  <a:pt x="314603" y="42351"/>
                </a:lnTo>
                <a:lnTo>
                  <a:pt x="344576" y="72206"/>
                </a:lnTo>
                <a:lnTo>
                  <a:pt x="367423" y="108001"/>
                </a:lnTo>
                <a:lnTo>
                  <a:pt x="381984" y="148580"/>
                </a:lnTo>
                <a:lnTo>
                  <a:pt x="387096" y="192785"/>
                </a:lnTo>
                <a:lnTo>
                  <a:pt x="381984" y="236991"/>
                </a:lnTo>
                <a:lnTo>
                  <a:pt x="367423" y="277570"/>
                </a:lnTo>
                <a:lnTo>
                  <a:pt x="344576" y="313365"/>
                </a:lnTo>
                <a:lnTo>
                  <a:pt x="314603" y="343220"/>
                </a:lnTo>
                <a:lnTo>
                  <a:pt x="278666" y="365977"/>
                </a:lnTo>
                <a:lnTo>
                  <a:pt x="237927" y="380480"/>
                </a:lnTo>
                <a:lnTo>
                  <a:pt x="193548" y="385571"/>
                </a:lnTo>
                <a:lnTo>
                  <a:pt x="149168" y="380480"/>
                </a:lnTo>
                <a:lnTo>
                  <a:pt x="108429" y="365977"/>
                </a:lnTo>
                <a:lnTo>
                  <a:pt x="72492" y="343220"/>
                </a:lnTo>
                <a:lnTo>
                  <a:pt x="42519" y="313365"/>
                </a:lnTo>
                <a:lnTo>
                  <a:pt x="19672" y="277570"/>
                </a:lnTo>
                <a:lnTo>
                  <a:pt x="5111" y="236991"/>
                </a:lnTo>
                <a:lnTo>
                  <a:pt x="0" y="19278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14038" y="4755641"/>
            <a:ext cx="387350" cy="386080"/>
          </a:xfrm>
          <a:custGeom>
            <a:avLst/>
            <a:gdLst/>
            <a:ahLst/>
            <a:cxnLst/>
            <a:rect l="l" t="t" r="r" b="b"/>
            <a:pathLst>
              <a:path w="387350" h="386079">
                <a:moveTo>
                  <a:pt x="0" y="192786"/>
                </a:moveTo>
                <a:lnTo>
                  <a:pt x="5111" y="148580"/>
                </a:lnTo>
                <a:lnTo>
                  <a:pt x="19672" y="108001"/>
                </a:lnTo>
                <a:lnTo>
                  <a:pt x="42519" y="72206"/>
                </a:lnTo>
                <a:lnTo>
                  <a:pt x="72492" y="42351"/>
                </a:lnTo>
                <a:lnTo>
                  <a:pt x="108429" y="19594"/>
                </a:lnTo>
                <a:lnTo>
                  <a:pt x="149168" y="5091"/>
                </a:lnTo>
                <a:lnTo>
                  <a:pt x="193548" y="0"/>
                </a:lnTo>
                <a:lnTo>
                  <a:pt x="237927" y="5091"/>
                </a:lnTo>
                <a:lnTo>
                  <a:pt x="278666" y="19594"/>
                </a:lnTo>
                <a:lnTo>
                  <a:pt x="314603" y="42351"/>
                </a:lnTo>
                <a:lnTo>
                  <a:pt x="344576" y="72206"/>
                </a:lnTo>
                <a:lnTo>
                  <a:pt x="367423" y="108001"/>
                </a:lnTo>
                <a:lnTo>
                  <a:pt x="381984" y="148580"/>
                </a:lnTo>
                <a:lnTo>
                  <a:pt x="387096" y="192786"/>
                </a:lnTo>
                <a:lnTo>
                  <a:pt x="381984" y="236991"/>
                </a:lnTo>
                <a:lnTo>
                  <a:pt x="367423" y="277570"/>
                </a:lnTo>
                <a:lnTo>
                  <a:pt x="344576" y="313365"/>
                </a:lnTo>
                <a:lnTo>
                  <a:pt x="314603" y="343220"/>
                </a:lnTo>
                <a:lnTo>
                  <a:pt x="278666" y="365977"/>
                </a:lnTo>
                <a:lnTo>
                  <a:pt x="237927" y="380480"/>
                </a:lnTo>
                <a:lnTo>
                  <a:pt x="193548" y="385572"/>
                </a:lnTo>
                <a:lnTo>
                  <a:pt x="149168" y="380480"/>
                </a:lnTo>
                <a:lnTo>
                  <a:pt x="108429" y="365977"/>
                </a:lnTo>
                <a:lnTo>
                  <a:pt x="72492" y="343220"/>
                </a:lnTo>
                <a:lnTo>
                  <a:pt x="42519" y="313365"/>
                </a:lnTo>
                <a:lnTo>
                  <a:pt x="19672" y="277570"/>
                </a:lnTo>
                <a:lnTo>
                  <a:pt x="5111" y="236991"/>
                </a:lnTo>
                <a:lnTo>
                  <a:pt x="0" y="1927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14038" y="5589270"/>
            <a:ext cx="387350" cy="386080"/>
          </a:xfrm>
          <a:custGeom>
            <a:avLst/>
            <a:gdLst/>
            <a:ahLst/>
            <a:cxnLst/>
            <a:rect l="l" t="t" r="r" b="b"/>
            <a:pathLst>
              <a:path w="387350" h="386079">
                <a:moveTo>
                  <a:pt x="0" y="192785"/>
                </a:moveTo>
                <a:lnTo>
                  <a:pt x="5111" y="148580"/>
                </a:lnTo>
                <a:lnTo>
                  <a:pt x="19672" y="108001"/>
                </a:lnTo>
                <a:lnTo>
                  <a:pt x="42519" y="72206"/>
                </a:lnTo>
                <a:lnTo>
                  <a:pt x="72492" y="42351"/>
                </a:lnTo>
                <a:lnTo>
                  <a:pt x="108429" y="19594"/>
                </a:lnTo>
                <a:lnTo>
                  <a:pt x="149168" y="5091"/>
                </a:lnTo>
                <a:lnTo>
                  <a:pt x="193548" y="0"/>
                </a:lnTo>
                <a:lnTo>
                  <a:pt x="237927" y="5091"/>
                </a:lnTo>
                <a:lnTo>
                  <a:pt x="278666" y="19594"/>
                </a:lnTo>
                <a:lnTo>
                  <a:pt x="314603" y="42351"/>
                </a:lnTo>
                <a:lnTo>
                  <a:pt x="344576" y="72206"/>
                </a:lnTo>
                <a:lnTo>
                  <a:pt x="367423" y="108001"/>
                </a:lnTo>
                <a:lnTo>
                  <a:pt x="381984" y="148580"/>
                </a:lnTo>
                <a:lnTo>
                  <a:pt x="387096" y="192785"/>
                </a:lnTo>
                <a:lnTo>
                  <a:pt x="381984" y="236991"/>
                </a:lnTo>
                <a:lnTo>
                  <a:pt x="367423" y="277570"/>
                </a:lnTo>
                <a:lnTo>
                  <a:pt x="344576" y="313365"/>
                </a:lnTo>
                <a:lnTo>
                  <a:pt x="314603" y="343220"/>
                </a:lnTo>
                <a:lnTo>
                  <a:pt x="278666" y="365977"/>
                </a:lnTo>
                <a:lnTo>
                  <a:pt x="237927" y="380480"/>
                </a:lnTo>
                <a:lnTo>
                  <a:pt x="193548" y="385571"/>
                </a:lnTo>
                <a:lnTo>
                  <a:pt x="149168" y="380480"/>
                </a:lnTo>
                <a:lnTo>
                  <a:pt x="108429" y="365977"/>
                </a:lnTo>
                <a:lnTo>
                  <a:pt x="72492" y="343220"/>
                </a:lnTo>
                <a:lnTo>
                  <a:pt x="42519" y="313365"/>
                </a:lnTo>
                <a:lnTo>
                  <a:pt x="19672" y="277570"/>
                </a:lnTo>
                <a:lnTo>
                  <a:pt x="5111" y="236991"/>
                </a:lnTo>
                <a:lnTo>
                  <a:pt x="0" y="19278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52750" y="5589270"/>
            <a:ext cx="387350" cy="386080"/>
          </a:xfrm>
          <a:custGeom>
            <a:avLst/>
            <a:gdLst/>
            <a:ahLst/>
            <a:cxnLst/>
            <a:rect l="l" t="t" r="r" b="b"/>
            <a:pathLst>
              <a:path w="387350" h="386079">
                <a:moveTo>
                  <a:pt x="0" y="192785"/>
                </a:moveTo>
                <a:lnTo>
                  <a:pt x="5111" y="148580"/>
                </a:lnTo>
                <a:lnTo>
                  <a:pt x="19672" y="108001"/>
                </a:lnTo>
                <a:lnTo>
                  <a:pt x="42519" y="72206"/>
                </a:lnTo>
                <a:lnTo>
                  <a:pt x="72492" y="42351"/>
                </a:lnTo>
                <a:lnTo>
                  <a:pt x="108429" y="19594"/>
                </a:lnTo>
                <a:lnTo>
                  <a:pt x="149168" y="5091"/>
                </a:lnTo>
                <a:lnTo>
                  <a:pt x="193548" y="0"/>
                </a:lnTo>
                <a:lnTo>
                  <a:pt x="237927" y="5091"/>
                </a:lnTo>
                <a:lnTo>
                  <a:pt x="278666" y="19594"/>
                </a:lnTo>
                <a:lnTo>
                  <a:pt x="314603" y="42351"/>
                </a:lnTo>
                <a:lnTo>
                  <a:pt x="344576" y="72206"/>
                </a:lnTo>
                <a:lnTo>
                  <a:pt x="367423" y="108001"/>
                </a:lnTo>
                <a:lnTo>
                  <a:pt x="381984" y="148580"/>
                </a:lnTo>
                <a:lnTo>
                  <a:pt x="387096" y="192785"/>
                </a:lnTo>
                <a:lnTo>
                  <a:pt x="381984" y="236991"/>
                </a:lnTo>
                <a:lnTo>
                  <a:pt x="367423" y="277570"/>
                </a:lnTo>
                <a:lnTo>
                  <a:pt x="344576" y="313365"/>
                </a:lnTo>
                <a:lnTo>
                  <a:pt x="314603" y="343220"/>
                </a:lnTo>
                <a:lnTo>
                  <a:pt x="278666" y="365977"/>
                </a:lnTo>
                <a:lnTo>
                  <a:pt x="237927" y="380480"/>
                </a:lnTo>
                <a:lnTo>
                  <a:pt x="193548" y="385571"/>
                </a:lnTo>
                <a:lnTo>
                  <a:pt x="149168" y="380480"/>
                </a:lnTo>
                <a:lnTo>
                  <a:pt x="108429" y="365977"/>
                </a:lnTo>
                <a:lnTo>
                  <a:pt x="72492" y="343220"/>
                </a:lnTo>
                <a:lnTo>
                  <a:pt x="42519" y="313365"/>
                </a:lnTo>
                <a:lnTo>
                  <a:pt x="19672" y="277570"/>
                </a:lnTo>
                <a:lnTo>
                  <a:pt x="5111" y="236991"/>
                </a:lnTo>
                <a:lnTo>
                  <a:pt x="0" y="19278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10203" y="4258055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10" h="0">
                <a:moveTo>
                  <a:pt x="183235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46701" y="42199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06317" y="4420361"/>
            <a:ext cx="726440" cy="431800"/>
          </a:xfrm>
          <a:custGeom>
            <a:avLst/>
            <a:gdLst/>
            <a:ahLst/>
            <a:cxnLst/>
            <a:rect l="l" t="t" r="r" b="b"/>
            <a:pathLst>
              <a:path w="726439" h="431800">
                <a:moveTo>
                  <a:pt x="0" y="0"/>
                </a:moveTo>
                <a:lnTo>
                  <a:pt x="725843" y="43139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86578" y="4792893"/>
            <a:ext cx="127635" cy="107950"/>
          </a:xfrm>
          <a:custGeom>
            <a:avLst/>
            <a:gdLst/>
            <a:ahLst/>
            <a:cxnLst/>
            <a:rect l="l" t="t" r="r" b="b"/>
            <a:pathLst>
              <a:path w="127635" h="107950">
                <a:moveTo>
                  <a:pt x="58407" y="0"/>
                </a:moveTo>
                <a:lnTo>
                  <a:pt x="0" y="98247"/>
                </a:lnTo>
                <a:lnTo>
                  <a:pt x="127457" y="107530"/>
                </a:lnTo>
                <a:lnTo>
                  <a:pt x="584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78273" y="4426280"/>
            <a:ext cx="764540" cy="434975"/>
          </a:xfrm>
          <a:custGeom>
            <a:avLst/>
            <a:gdLst/>
            <a:ahLst/>
            <a:cxnLst/>
            <a:rect l="l" t="t" r="r" b="b"/>
            <a:pathLst>
              <a:path w="764539" h="434975">
                <a:moveTo>
                  <a:pt x="0" y="434517"/>
                </a:moveTo>
                <a:lnTo>
                  <a:pt x="76454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98012" y="4379209"/>
            <a:ext cx="127635" cy="106680"/>
          </a:xfrm>
          <a:custGeom>
            <a:avLst/>
            <a:gdLst/>
            <a:ahLst/>
            <a:cxnLst/>
            <a:rect l="l" t="t" r="r" b="b"/>
            <a:pathLst>
              <a:path w="127635" h="106679">
                <a:moveTo>
                  <a:pt x="127609" y="0"/>
                </a:moveTo>
                <a:lnTo>
                  <a:pt x="0" y="6807"/>
                </a:lnTo>
                <a:lnTo>
                  <a:pt x="56476" y="106172"/>
                </a:lnTo>
                <a:lnTo>
                  <a:pt x="127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14444" y="514045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0"/>
                </a:moveTo>
                <a:lnTo>
                  <a:pt x="0" y="416559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76347" y="554431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74374" y="4419600"/>
            <a:ext cx="890269" cy="1191260"/>
          </a:xfrm>
          <a:custGeom>
            <a:avLst/>
            <a:gdLst/>
            <a:ahLst/>
            <a:cxnLst/>
            <a:rect l="l" t="t" r="r" b="b"/>
            <a:pathLst>
              <a:path w="890270" h="1191260">
                <a:moveTo>
                  <a:pt x="890104" y="0"/>
                </a:moveTo>
                <a:lnTo>
                  <a:pt x="0" y="119119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36364" y="5577812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4">
                <a:moveTo>
                  <a:pt x="15087" y="0"/>
                </a:moveTo>
                <a:lnTo>
                  <a:pt x="0" y="83845"/>
                </a:lnTo>
                <a:lnTo>
                  <a:pt x="76136" y="45605"/>
                </a:lnTo>
                <a:lnTo>
                  <a:pt x="150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46703" y="5782055"/>
            <a:ext cx="703580" cy="0"/>
          </a:xfrm>
          <a:custGeom>
            <a:avLst/>
            <a:gdLst/>
            <a:ahLst/>
            <a:cxnLst/>
            <a:rect l="l" t="t" r="r" b="b"/>
            <a:pathLst>
              <a:path w="703579" h="0">
                <a:moveTo>
                  <a:pt x="0" y="0"/>
                </a:moveTo>
                <a:lnTo>
                  <a:pt x="703072" y="0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37077" y="57439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41011" y="5782055"/>
            <a:ext cx="701675" cy="0"/>
          </a:xfrm>
          <a:custGeom>
            <a:avLst/>
            <a:gdLst/>
            <a:ahLst/>
            <a:cxnLst/>
            <a:rect l="l" t="t" r="r" b="b"/>
            <a:pathLst>
              <a:path w="701675" h="0">
                <a:moveTo>
                  <a:pt x="70154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77509" y="57439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03201" y="4429658"/>
            <a:ext cx="285750" cy="389255"/>
          </a:xfrm>
          <a:custGeom>
            <a:avLst/>
            <a:gdLst/>
            <a:ahLst/>
            <a:cxnLst/>
            <a:rect l="l" t="t" r="r" b="b"/>
            <a:pathLst>
              <a:path w="285750" h="389254">
                <a:moveTo>
                  <a:pt x="285534" y="389229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65644" y="4378457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4">
                <a:moveTo>
                  <a:pt x="0" y="0"/>
                </a:moveTo>
                <a:lnTo>
                  <a:pt x="14350" y="83972"/>
                </a:lnTo>
                <a:lnTo>
                  <a:pt x="75793" y="38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93450" y="4516628"/>
            <a:ext cx="231775" cy="1104265"/>
          </a:xfrm>
          <a:custGeom>
            <a:avLst/>
            <a:gdLst/>
            <a:ahLst/>
            <a:cxnLst/>
            <a:rect l="l" t="t" r="r" b="b"/>
            <a:pathLst>
              <a:path w="231775" h="1104264">
                <a:moveTo>
                  <a:pt x="231689" y="1103884"/>
                </a:moveTo>
                <a:lnTo>
                  <a:pt x="216707" y="1078854"/>
                </a:lnTo>
                <a:lnTo>
                  <a:pt x="195603" y="1046185"/>
                </a:lnTo>
                <a:lnTo>
                  <a:pt x="170126" y="1007343"/>
                </a:lnTo>
                <a:lnTo>
                  <a:pt x="142024" y="963793"/>
                </a:lnTo>
                <a:lnTo>
                  <a:pt x="113048" y="916998"/>
                </a:lnTo>
                <a:lnTo>
                  <a:pt x="84946" y="868425"/>
                </a:lnTo>
                <a:lnTo>
                  <a:pt x="59469" y="819537"/>
                </a:lnTo>
                <a:lnTo>
                  <a:pt x="38365" y="771801"/>
                </a:lnTo>
                <a:lnTo>
                  <a:pt x="23383" y="726681"/>
                </a:lnTo>
                <a:lnTo>
                  <a:pt x="12456" y="677516"/>
                </a:lnTo>
                <a:lnTo>
                  <a:pt x="5049" y="627656"/>
                </a:lnTo>
                <a:lnTo>
                  <a:pt x="963" y="577332"/>
                </a:lnTo>
                <a:lnTo>
                  <a:pt x="0" y="526776"/>
                </a:lnTo>
                <a:lnTo>
                  <a:pt x="1959" y="476221"/>
                </a:lnTo>
                <a:lnTo>
                  <a:pt x="6642" y="425897"/>
                </a:lnTo>
                <a:lnTo>
                  <a:pt x="13850" y="376037"/>
                </a:lnTo>
                <a:lnTo>
                  <a:pt x="23383" y="326872"/>
                </a:lnTo>
                <a:lnTo>
                  <a:pt x="35937" y="280616"/>
                </a:lnTo>
                <a:lnTo>
                  <a:pt x="53211" y="232146"/>
                </a:lnTo>
                <a:lnTo>
                  <a:pt x="73883" y="182701"/>
                </a:lnTo>
                <a:lnTo>
                  <a:pt x="96631" y="133524"/>
                </a:lnTo>
                <a:lnTo>
                  <a:pt x="120133" y="85854"/>
                </a:lnTo>
                <a:lnTo>
                  <a:pt x="143067" y="40932"/>
                </a:lnTo>
                <a:lnTo>
                  <a:pt x="164112" y="0"/>
                </a:lnTo>
              </a:path>
            </a:pathLst>
          </a:custGeom>
          <a:ln w="127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17886" y="4459221"/>
            <a:ext cx="68580" cy="85725"/>
          </a:xfrm>
          <a:custGeom>
            <a:avLst/>
            <a:gdLst/>
            <a:ahLst/>
            <a:cxnLst/>
            <a:rect l="l" t="t" r="r" b="b"/>
            <a:pathLst>
              <a:path w="68580" h="85725">
                <a:moveTo>
                  <a:pt x="67576" y="0"/>
                </a:moveTo>
                <a:lnTo>
                  <a:pt x="0" y="51879"/>
                </a:lnTo>
                <a:lnTo>
                  <a:pt x="68529" y="85191"/>
                </a:lnTo>
                <a:lnTo>
                  <a:pt x="67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27070" y="4499609"/>
            <a:ext cx="233679" cy="1076325"/>
          </a:xfrm>
          <a:custGeom>
            <a:avLst/>
            <a:gdLst/>
            <a:ahLst/>
            <a:cxnLst/>
            <a:rect l="l" t="t" r="r" b="b"/>
            <a:pathLst>
              <a:path w="233679" h="1076325">
                <a:moveTo>
                  <a:pt x="0" y="0"/>
                </a:moveTo>
                <a:lnTo>
                  <a:pt x="15076" y="25029"/>
                </a:lnTo>
                <a:lnTo>
                  <a:pt x="36314" y="57698"/>
                </a:lnTo>
                <a:lnTo>
                  <a:pt x="61952" y="96540"/>
                </a:lnTo>
                <a:lnTo>
                  <a:pt x="90232" y="140090"/>
                </a:lnTo>
                <a:lnTo>
                  <a:pt x="119390" y="186885"/>
                </a:lnTo>
                <a:lnTo>
                  <a:pt x="147669" y="235458"/>
                </a:lnTo>
                <a:lnTo>
                  <a:pt x="173305" y="284346"/>
                </a:lnTo>
                <a:lnTo>
                  <a:pt x="194540" y="332082"/>
                </a:lnTo>
                <a:lnTo>
                  <a:pt x="209613" y="377202"/>
                </a:lnTo>
                <a:lnTo>
                  <a:pt x="220610" y="426367"/>
                </a:lnTo>
                <a:lnTo>
                  <a:pt x="228064" y="476227"/>
                </a:lnTo>
                <a:lnTo>
                  <a:pt x="232175" y="526551"/>
                </a:lnTo>
                <a:lnTo>
                  <a:pt x="233145" y="577107"/>
                </a:lnTo>
                <a:lnTo>
                  <a:pt x="231173" y="627662"/>
                </a:lnTo>
                <a:lnTo>
                  <a:pt x="226460" y="677986"/>
                </a:lnTo>
                <a:lnTo>
                  <a:pt x="219206" y="727846"/>
                </a:lnTo>
                <a:lnTo>
                  <a:pt x="209613" y="777011"/>
                </a:lnTo>
                <a:lnTo>
                  <a:pt x="196209" y="825668"/>
                </a:lnTo>
                <a:lnTo>
                  <a:pt x="177637" y="876701"/>
                </a:lnTo>
                <a:lnTo>
                  <a:pt x="155440" y="928671"/>
                </a:lnTo>
                <a:lnTo>
                  <a:pt x="131158" y="980139"/>
                </a:lnTo>
                <a:lnTo>
                  <a:pt x="106335" y="1029667"/>
                </a:lnTo>
                <a:lnTo>
                  <a:pt x="82511" y="1075817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66813" y="5533106"/>
            <a:ext cx="102870" cy="128270"/>
          </a:xfrm>
          <a:custGeom>
            <a:avLst/>
            <a:gdLst/>
            <a:ahLst/>
            <a:cxnLst/>
            <a:rect l="l" t="t" r="r" b="b"/>
            <a:pathLst>
              <a:path w="102870" h="128270">
                <a:moveTo>
                  <a:pt x="0" y="0"/>
                </a:moveTo>
                <a:lnTo>
                  <a:pt x="177" y="127787"/>
                </a:lnTo>
                <a:lnTo>
                  <a:pt x="102311" y="5096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35231" y="5140452"/>
            <a:ext cx="273050" cy="417195"/>
          </a:xfrm>
          <a:custGeom>
            <a:avLst/>
            <a:gdLst/>
            <a:ahLst/>
            <a:cxnLst/>
            <a:rect l="l" t="t" r="r" b="b"/>
            <a:pathLst>
              <a:path w="273050" h="417195">
                <a:moveTo>
                  <a:pt x="272732" y="0"/>
                </a:moveTo>
                <a:lnTo>
                  <a:pt x="227368" y="27689"/>
                </a:lnTo>
                <a:lnTo>
                  <a:pt x="184272" y="56302"/>
                </a:lnTo>
                <a:lnTo>
                  <a:pt x="145179" y="86767"/>
                </a:lnTo>
                <a:lnTo>
                  <a:pt x="111823" y="120014"/>
                </a:lnTo>
                <a:lnTo>
                  <a:pt x="85127" y="156263"/>
                </a:lnTo>
                <a:lnTo>
                  <a:pt x="63768" y="195027"/>
                </a:lnTo>
                <a:lnTo>
                  <a:pt x="46145" y="236172"/>
                </a:lnTo>
                <a:lnTo>
                  <a:pt x="30657" y="279565"/>
                </a:lnTo>
                <a:lnTo>
                  <a:pt x="12942" y="345598"/>
                </a:lnTo>
                <a:lnTo>
                  <a:pt x="6035" y="380827"/>
                </a:lnTo>
                <a:lnTo>
                  <a:pt x="0" y="41704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99336" y="5539606"/>
            <a:ext cx="75565" cy="81280"/>
          </a:xfrm>
          <a:custGeom>
            <a:avLst/>
            <a:gdLst/>
            <a:ahLst/>
            <a:cxnLst/>
            <a:rect l="l" t="t" r="r" b="b"/>
            <a:pathLst>
              <a:path w="75564" h="81279">
                <a:moveTo>
                  <a:pt x="0" y="0"/>
                </a:moveTo>
                <a:lnTo>
                  <a:pt x="26682" y="80898"/>
                </a:lnTo>
                <a:lnTo>
                  <a:pt x="75399" y="110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47944" y="5243055"/>
            <a:ext cx="272415" cy="458470"/>
          </a:xfrm>
          <a:custGeom>
            <a:avLst/>
            <a:gdLst/>
            <a:ahLst/>
            <a:cxnLst/>
            <a:rect l="l" t="t" r="r" b="b"/>
            <a:pathLst>
              <a:path w="272414" h="458470">
                <a:moveTo>
                  <a:pt x="0" y="458228"/>
                </a:moveTo>
                <a:lnTo>
                  <a:pt x="45120" y="428169"/>
                </a:lnTo>
                <a:lnTo>
                  <a:pt x="87984" y="397102"/>
                </a:lnTo>
                <a:lnTo>
                  <a:pt x="126864" y="364022"/>
                </a:lnTo>
                <a:lnTo>
                  <a:pt x="160032" y="327926"/>
                </a:lnTo>
                <a:lnTo>
                  <a:pt x="186590" y="288574"/>
                </a:lnTo>
                <a:lnTo>
                  <a:pt x="207833" y="246489"/>
                </a:lnTo>
                <a:lnTo>
                  <a:pt x="225360" y="201816"/>
                </a:lnTo>
                <a:lnTo>
                  <a:pt x="240766" y="154698"/>
                </a:lnTo>
                <a:lnTo>
                  <a:pt x="258886" y="80435"/>
                </a:lnTo>
                <a:lnTo>
                  <a:pt x="265905" y="40770"/>
                </a:lnTo>
                <a:lnTo>
                  <a:pt x="27203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880539" y="5180073"/>
            <a:ext cx="75565" cy="80645"/>
          </a:xfrm>
          <a:custGeom>
            <a:avLst/>
            <a:gdLst/>
            <a:ahLst/>
            <a:cxnLst/>
            <a:rect l="l" t="t" r="r" b="b"/>
            <a:pathLst>
              <a:path w="75564" h="80645">
                <a:moveTo>
                  <a:pt x="47815" y="0"/>
                </a:moveTo>
                <a:lnTo>
                  <a:pt x="0" y="70510"/>
                </a:lnTo>
                <a:lnTo>
                  <a:pt x="75539" y="80568"/>
                </a:lnTo>
                <a:lnTo>
                  <a:pt x="47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899463" y="4801718"/>
            <a:ext cx="233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15441" y="4080866"/>
            <a:ext cx="233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45314" y="4762094"/>
            <a:ext cx="216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31577" y="3801169"/>
            <a:ext cx="1489075" cy="710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2F5897"/>
                </a:solidFill>
                <a:latin typeface="Times New Roman"/>
                <a:cs typeface="Times New Roman"/>
              </a:rPr>
              <a:t>Starting</a:t>
            </a:r>
            <a:r>
              <a:rPr dirty="0" sz="2000" spc="-105" b="1">
                <a:solidFill>
                  <a:srgbClr val="2F5897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F5897"/>
                </a:solidFill>
                <a:latin typeface="Times New Roman"/>
                <a:cs typeface="Times New Roman"/>
              </a:rPr>
              <a:t>node</a:t>
            </a:r>
            <a:endParaRPr sz="2000">
              <a:latin typeface="Times New Roman"/>
              <a:cs typeface="Times New Roman"/>
            </a:endParaRPr>
          </a:p>
          <a:p>
            <a:pPr marL="443865">
              <a:lnSpc>
                <a:spcPct val="100000"/>
              </a:lnSpc>
              <a:spcBef>
                <a:spcPts val="115"/>
              </a:spcBef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68217" y="4459985"/>
            <a:ext cx="868680" cy="1087120"/>
          </a:xfrm>
          <a:custGeom>
            <a:avLst/>
            <a:gdLst/>
            <a:ahLst/>
            <a:cxnLst/>
            <a:rect l="l" t="t" r="r" b="b"/>
            <a:pathLst>
              <a:path w="868679" h="1087120">
                <a:moveTo>
                  <a:pt x="0" y="0"/>
                </a:moveTo>
                <a:lnTo>
                  <a:pt x="868654" y="1086878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80329" y="5496304"/>
            <a:ext cx="116205" cy="125095"/>
          </a:xfrm>
          <a:custGeom>
            <a:avLst/>
            <a:gdLst/>
            <a:ahLst/>
            <a:cxnLst/>
            <a:rect l="l" t="t" r="r" b="b"/>
            <a:pathLst>
              <a:path w="116204" h="125095">
                <a:moveTo>
                  <a:pt x="89293" y="0"/>
                </a:moveTo>
                <a:lnTo>
                  <a:pt x="0" y="71361"/>
                </a:lnTo>
                <a:lnTo>
                  <a:pt x="116001" y="124968"/>
                </a:lnTo>
                <a:lnTo>
                  <a:pt x="892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75888" y="3229355"/>
            <a:ext cx="2724911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43884" y="3227832"/>
            <a:ext cx="2407919" cy="108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43884" y="3737076"/>
            <a:ext cx="2407919" cy="27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630167" y="3336290"/>
            <a:ext cx="2664460" cy="400685"/>
          </a:xfrm>
          <a:prstGeom prst="rect">
            <a:avLst/>
          </a:prstGeom>
          <a:solidFill>
            <a:srgbClr val="FFFF99"/>
          </a:solidFill>
          <a:ln w="34747">
            <a:solidFill>
              <a:srgbClr val="FF66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dirty="0" sz="2000" spc="-10" b="1">
                <a:latin typeface="Calibri"/>
                <a:cs typeface="Calibri"/>
              </a:rPr>
              <a:t>Breadth-first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699958" y="6577074"/>
            <a:ext cx="1270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</a:t>
            </a:fld>
            <a:endParaRPr sz="1200">
              <a:latin typeface="Palatino Linotype"/>
              <a:cs typeface="Palatino Linotyp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34343" y="5463593"/>
            <a:ext cx="2950845" cy="95250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95"/>
              </a:spcBef>
              <a:tabLst>
                <a:tab pos="311785" algn="l"/>
                <a:tab pos="1169670" algn="l"/>
                <a:tab pos="2340610" algn="l"/>
              </a:tabLst>
            </a:pPr>
            <a:r>
              <a:rPr dirty="0" sz="2400" spc="-5">
                <a:latin typeface="Times New Roman"/>
                <a:cs typeface="Times New Roman"/>
              </a:rPr>
              <a:t>F		</a:t>
            </a:r>
            <a:r>
              <a:rPr dirty="0" sz="2400">
                <a:latin typeface="Times New Roman"/>
                <a:cs typeface="Times New Roman"/>
              </a:rPr>
              <a:t>C	E</a:t>
            </a:r>
            <a:endParaRPr sz="2400">
              <a:latin typeface="Times New Roman"/>
              <a:cs typeface="Times New Roman"/>
            </a:endParaRPr>
          </a:p>
          <a:p>
            <a:pPr marL="1517015">
              <a:lnSpc>
                <a:spcPct val="100000"/>
              </a:lnSpc>
              <a:spcBef>
                <a:spcPts val="919"/>
              </a:spcBef>
            </a:pPr>
            <a:r>
              <a:rPr dirty="0" sz="2000" spc="5">
                <a:solidFill>
                  <a:srgbClr val="0000CC"/>
                </a:solidFill>
                <a:latin typeface="Times New Roman"/>
                <a:cs typeface="Times New Roman"/>
              </a:rPr>
              <a:t>Not</a:t>
            </a:r>
            <a:r>
              <a:rPr dirty="0" sz="2000" spc="-9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CC"/>
                </a:solidFill>
                <a:latin typeface="Times New Roman"/>
                <a:cs typeface="Times New Roman"/>
              </a:rPr>
              <a:t>reachable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2540" y="384047"/>
            <a:ext cx="3532630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31564" y="384047"/>
            <a:ext cx="373684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3510" y="532767"/>
            <a:ext cx="57950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Dijkstra’s</a:t>
            </a:r>
            <a:r>
              <a:rPr dirty="0" spc="-80"/>
              <a:t> </a:t>
            </a:r>
            <a:r>
              <a:rPr dirty="0" spc="-5"/>
              <a:t>Algorithm</a:t>
            </a:r>
          </a:p>
        </p:txBody>
      </p:sp>
      <p:sp>
        <p:nvSpPr>
          <p:cNvPr id="5" name="object 5"/>
          <p:cNvSpPr/>
          <p:nvPr/>
        </p:nvSpPr>
        <p:spPr>
          <a:xfrm>
            <a:off x="1834900" y="1773935"/>
            <a:ext cx="4672520" cy="3168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61972" y="3758185"/>
            <a:ext cx="914400" cy="789940"/>
          </a:xfrm>
          <a:custGeom>
            <a:avLst/>
            <a:gdLst/>
            <a:ahLst/>
            <a:cxnLst/>
            <a:rect l="l" t="t" r="r" b="b"/>
            <a:pathLst>
              <a:path w="914400" h="789939">
                <a:moveTo>
                  <a:pt x="414337" y="0"/>
                </a:moveTo>
                <a:lnTo>
                  <a:pt x="393179" y="1808"/>
                </a:lnTo>
                <a:lnTo>
                  <a:pt x="372467" y="6143"/>
                </a:lnTo>
                <a:lnTo>
                  <a:pt x="352052" y="11369"/>
                </a:lnTo>
                <a:lnTo>
                  <a:pt x="331787" y="15849"/>
                </a:lnTo>
                <a:lnTo>
                  <a:pt x="295076" y="27118"/>
                </a:lnTo>
                <a:lnTo>
                  <a:pt x="255984" y="38239"/>
                </a:lnTo>
                <a:lnTo>
                  <a:pt x="217487" y="50846"/>
                </a:lnTo>
                <a:lnTo>
                  <a:pt x="182562" y="66573"/>
                </a:lnTo>
                <a:lnTo>
                  <a:pt x="119459" y="106994"/>
                </a:lnTo>
                <a:lnTo>
                  <a:pt x="82550" y="133146"/>
                </a:lnTo>
                <a:lnTo>
                  <a:pt x="56591" y="176994"/>
                </a:lnTo>
                <a:lnTo>
                  <a:pt x="36804" y="221451"/>
                </a:lnTo>
                <a:lnTo>
                  <a:pt x="21742" y="267126"/>
                </a:lnTo>
                <a:lnTo>
                  <a:pt x="9956" y="314628"/>
                </a:lnTo>
                <a:lnTo>
                  <a:pt x="0" y="364566"/>
                </a:lnTo>
                <a:lnTo>
                  <a:pt x="3150" y="394259"/>
                </a:lnTo>
                <a:lnTo>
                  <a:pt x="6151" y="423805"/>
                </a:lnTo>
                <a:lnTo>
                  <a:pt x="15875" y="481863"/>
                </a:lnTo>
                <a:lnTo>
                  <a:pt x="36688" y="528966"/>
                </a:lnTo>
                <a:lnTo>
                  <a:pt x="68615" y="565458"/>
                </a:lnTo>
                <a:lnTo>
                  <a:pt x="108743" y="593409"/>
                </a:lnTo>
                <a:lnTo>
                  <a:pt x="154163" y="614887"/>
                </a:lnTo>
                <a:lnTo>
                  <a:pt x="201965" y="631964"/>
                </a:lnTo>
                <a:lnTo>
                  <a:pt x="249237" y="646709"/>
                </a:lnTo>
                <a:lnTo>
                  <a:pt x="349250" y="713282"/>
                </a:lnTo>
                <a:lnTo>
                  <a:pt x="376683" y="726509"/>
                </a:lnTo>
                <a:lnTo>
                  <a:pt x="409178" y="737060"/>
                </a:lnTo>
                <a:lnTo>
                  <a:pt x="436314" y="744043"/>
                </a:lnTo>
                <a:lnTo>
                  <a:pt x="447675" y="746569"/>
                </a:lnTo>
                <a:lnTo>
                  <a:pt x="494881" y="771698"/>
                </a:lnTo>
                <a:lnTo>
                  <a:pt x="540469" y="785330"/>
                </a:lnTo>
                <a:lnTo>
                  <a:pt x="585052" y="789339"/>
                </a:lnTo>
                <a:lnTo>
                  <a:pt x="629245" y="785602"/>
                </a:lnTo>
                <a:lnTo>
                  <a:pt x="673661" y="775996"/>
                </a:lnTo>
                <a:lnTo>
                  <a:pt x="718914" y="762396"/>
                </a:lnTo>
                <a:lnTo>
                  <a:pt x="814387" y="730719"/>
                </a:lnTo>
                <a:lnTo>
                  <a:pt x="836488" y="679007"/>
                </a:lnTo>
                <a:lnTo>
                  <a:pt x="863798" y="630859"/>
                </a:lnTo>
                <a:lnTo>
                  <a:pt x="891406" y="582712"/>
                </a:lnTo>
                <a:lnTo>
                  <a:pt x="914400" y="530999"/>
                </a:lnTo>
                <a:lnTo>
                  <a:pt x="910778" y="489171"/>
                </a:lnTo>
                <a:lnTo>
                  <a:pt x="908050" y="447192"/>
                </a:lnTo>
                <a:lnTo>
                  <a:pt x="904130" y="405509"/>
                </a:lnTo>
                <a:lnTo>
                  <a:pt x="896937" y="364566"/>
                </a:lnTo>
                <a:lnTo>
                  <a:pt x="872157" y="327788"/>
                </a:lnTo>
                <a:lnTo>
                  <a:pt x="863600" y="315429"/>
                </a:lnTo>
                <a:lnTo>
                  <a:pt x="857498" y="297151"/>
                </a:lnTo>
                <a:lnTo>
                  <a:pt x="848121" y="265499"/>
                </a:lnTo>
                <a:lnTo>
                  <a:pt x="838150" y="233848"/>
                </a:lnTo>
                <a:lnTo>
                  <a:pt x="808831" y="196080"/>
                </a:lnTo>
                <a:lnTo>
                  <a:pt x="757039" y="174336"/>
                </a:lnTo>
                <a:lnTo>
                  <a:pt x="730250" y="166433"/>
                </a:lnTo>
                <a:lnTo>
                  <a:pt x="706164" y="148453"/>
                </a:lnTo>
                <a:lnTo>
                  <a:pt x="658589" y="112489"/>
                </a:lnTo>
                <a:lnTo>
                  <a:pt x="618752" y="95576"/>
                </a:lnTo>
                <a:lnTo>
                  <a:pt x="605829" y="91736"/>
                </a:lnTo>
                <a:lnTo>
                  <a:pt x="593204" y="87599"/>
                </a:lnTo>
                <a:lnTo>
                  <a:pt x="581025" y="82422"/>
                </a:lnTo>
                <a:lnTo>
                  <a:pt x="542255" y="58844"/>
                </a:lnTo>
                <a:lnTo>
                  <a:pt x="501848" y="31700"/>
                </a:lnTo>
                <a:lnTo>
                  <a:pt x="459358" y="9312"/>
                </a:lnTo>
                <a:lnTo>
                  <a:pt x="414337" y="0"/>
                </a:lnTo>
                <a:close/>
              </a:path>
            </a:pathLst>
          </a:custGeom>
          <a:solidFill>
            <a:srgbClr val="CCF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42778" y="1703704"/>
            <a:ext cx="6294120" cy="2857500"/>
          </a:xfrm>
          <a:custGeom>
            <a:avLst/>
            <a:gdLst/>
            <a:ahLst/>
            <a:cxnLst/>
            <a:rect l="l" t="t" r="r" b="b"/>
            <a:pathLst>
              <a:path w="6294120" h="2857500">
                <a:moveTo>
                  <a:pt x="5969463" y="1866900"/>
                </a:moveTo>
                <a:lnTo>
                  <a:pt x="3395007" y="1866900"/>
                </a:lnTo>
                <a:lnTo>
                  <a:pt x="3448278" y="1879600"/>
                </a:lnTo>
                <a:lnTo>
                  <a:pt x="3501016" y="1879600"/>
                </a:lnTo>
                <a:lnTo>
                  <a:pt x="3535453" y="1892300"/>
                </a:lnTo>
                <a:lnTo>
                  <a:pt x="3568101" y="1917700"/>
                </a:lnTo>
                <a:lnTo>
                  <a:pt x="3600154" y="1930400"/>
                </a:lnTo>
                <a:lnTo>
                  <a:pt x="3632804" y="1955800"/>
                </a:lnTo>
                <a:lnTo>
                  <a:pt x="3661208" y="1955800"/>
                </a:lnTo>
                <a:lnTo>
                  <a:pt x="3690953" y="1968500"/>
                </a:lnTo>
                <a:lnTo>
                  <a:pt x="3720996" y="1968500"/>
                </a:lnTo>
                <a:lnTo>
                  <a:pt x="3750292" y="1981200"/>
                </a:lnTo>
                <a:lnTo>
                  <a:pt x="3794394" y="2006600"/>
                </a:lnTo>
                <a:lnTo>
                  <a:pt x="3836363" y="2019300"/>
                </a:lnTo>
                <a:lnTo>
                  <a:pt x="3877874" y="2044700"/>
                </a:lnTo>
                <a:lnTo>
                  <a:pt x="3920604" y="2070100"/>
                </a:lnTo>
                <a:lnTo>
                  <a:pt x="3966230" y="2082800"/>
                </a:lnTo>
                <a:lnTo>
                  <a:pt x="4006572" y="2108200"/>
                </a:lnTo>
                <a:lnTo>
                  <a:pt x="4048815" y="2133600"/>
                </a:lnTo>
                <a:lnTo>
                  <a:pt x="4092679" y="2146300"/>
                </a:lnTo>
                <a:lnTo>
                  <a:pt x="4137882" y="2171700"/>
                </a:lnTo>
                <a:lnTo>
                  <a:pt x="4421487" y="2247900"/>
                </a:lnTo>
                <a:lnTo>
                  <a:pt x="4468195" y="2273300"/>
                </a:lnTo>
                <a:lnTo>
                  <a:pt x="4513994" y="2286000"/>
                </a:lnTo>
                <a:lnTo>
                  <a:pt x="4526850" y="2286000"/>
                </a:lnTo>
                <a:lnTo>
                  <a:pt x="4551958" y="2311400"/>
                </a:lnTo>
                <a:lnTo>
                  <a:pt x="4564807" y="2311400"/>
                </a:lnTo>
                <a:lnTo>
                  <a:pt x="4576961" y="2324100"/>
                </a:lnTo>
                <a:lnTo>
                  <a:pt x="4601870" y="2324100"/>
                </a:lnTo>
                <a:lnTo>
                  <a:pt x="4614032" y="2336800"/>
                </a:lnTo>
                <a:lnTo>
                  <a:pt x="4655761" y="2362200"/>
                </a:lnTo>
                <a:lnTo>
                  <a:pt x="4695948" y="2374900"/>
                </a:lnTo>
                <a:lnTo>
                  <a:pt x="4735693" y="2400300"/>
                </a:lnTo>
                <a:lnTo>
                  <a:pt x="4776100" y="2425700"/>
                </a:lnTo>
                <a:lnTo>
                  <a:pt x="4818270" y="2451100"/>
                </a:lnTo>
                <a:lnTo>
                  <a:pt x="4863307" y="2463800"/>
                </a:lnTo>
                <a:lnTo>
                  <a:pt x="4905117" y="2489200"/>
                </a:lnTo>
                <a:lnTo>
                  <a:pt x="4992020" y="2540000"/>
                </a:lnTo>
                <a:lnTo>
                  <a:pt x="5035893" y="2552700"/>
                </a:lnTo>
                <a:lnTo>
                  <a:pt x="5079233" y="2578100"/>
                </a:lnTo>
                <a:lnTo>
                  <a:pt x="5104467" y="2603500"/>
                </a:lnTo>
                <a:lnTo>
                  <a:pt x="5153138" y="2628900"/>
                </a:lnTo>
                <a:lnTo>
                  <a:pt x="5179258" y="2641600"/>
                </a:lnTo>
                <a:lnTo>
                  <a:pt x="5221933" y="2667000"/>
                </a:lnTo>
                <a:lnTo>
                  <a:pt x="5242895" y="2667000"/>
                </a:lnTo>
                <a:lnTo>
                  <a:pt x="5263408" y="2679700"/>
                </a:lnTo>
                <a:lnTo>
                  <a:pt x="5275793" y="2692400"/>
                </a:lnTo>
                <a:lnTo>
                  <a:pt x="5287430" y="2692400"/>
                </a:lnTo>
                <a:lnTo>
                  <a:pt x="5299363" y="2705100"/>
                </a:lnTo>
                <a:lnTo>
                  <a:pt x="5312633" y="2717800"/>
                </a:lnTo>
                <a:lnTo>
                  <a:pt x="5345527" y="2717800"/>
                </a:lnTo>
                <a:lnTo>
                  <a:pt x="5413108" y="2730500"/>
                </a:lnTo>
                <a:lnTo>
                  <a:pt x="5446009" y="2743200"/>
                </a:lnTo>
                <a:lnTo>
                  <a:pt x="5496910" y="2768600"/>
                </a:lnTo>
                <a:lnTo>
                  <a:pt x="5544839" y="2794000"/>
                </a:lnTo>
                <a:lnTo>
                  <a:pt x="5593365" y="2806700"/>
                </a:lnTo>
                <a:lnTo>
                  <a:pt x="5646059" y="2832100"/>
                </a:lnTo>
                <a:lnTo>
                  <a:pt x="5675504" y="2844800"/>
                </a:lnTo>
                <a:lnTo>
                  <a:pt x="5707780" y="2857500"/>
                </a:lnTo>
                <a:lnTo>
                  <a:pt x="5894539" y="2857500"/>
                </a:lnTo>
                <a:lnTo>
                  <a:pt x="5944547" y="2844800"/>
                </a:lnTo>
                <a:lnTo>
                  <a:pt x="5999474" y="2832100"/>
                </a:lnTo>
                <a:lnTo>
                  <a:pt x="6046960" y="2806700"/>
                </a:lnTo>
                <a:lnTo>
                  <a:pt x="6093255" y="2781300"/>
                </a:lnTo>
                <a:lnTo>
                  <a:pt x="6144610" y="2768600"/>
                </a:lnTo>
                <a:lnTo>
                  <a:pt x="6192597" y="2730500"/>
                </a:lnTo>
                <a:lnTo>
                  <a:pt x="6227095" y="2705100"/>
                </a:lnTo>
                <a:lnTo>
                  <a:pt x="6252524" y="2679700"/>
                </a:lnTo>
                <a:lnTo>
                  <a:pt x="6273306" y="2641600"/>
                </a:lnTo>
                <a:lnTo>
                  <a:pt x="6293861" y="2603500"/>
                </a:lnTo>
                <a:lnTo>
                  <a:pt x="6291184" y="2552700"/>
                </a:lnTo>
                <a:lnTo>
                  <a:pt x="6288744" y="2501900"/>
                </a:lnTo>
                <a:lnTo>
                  <a:pt x="6285831" y="2451100"/>
                </a:lnTo>
                <a:lnTo>
                  <a:pt x="6281737" y="2400300"/>
                </a:lnTo>
                <a:lnTo>
                  <a:pt x="6275753" y="2349500"/>
                </a:lnTo>
                <a:lnTo>
                  <a:pt x="6267171" y="2298700"/>
                </a:lnTo>
                <a:lnTo>
                  <a:pt x="6255282" y="2247900"/>
                </a:lnTo>
                <a:lnTo>
                  <a:pt x="6239377" y="2209800"/>
                </a:lnTo>
                <a:lnTo>
                  <a:pt x="6218749" y="2159000"/>
                </a:lnTo>
                <a:lnTo>
                  <a:pt x="6192688" y="2120900"/>
                </a:lnTo>
                <a:lnTo>
                  <a:pt x="6160485" y="2082800"/>
                </a:lnTo>
                <a:lnTo>
                  <a:pt x="6134364" y="2057400"/>
                </a:lnTo>
                <a:lnTo>
                  <a:pt x="6107496" y="2032000"/>
                </a:lnTo>
                <a:lnTo>
                  <a:pt x="6082117" y="2006600"/>
                </a:lnTo>
                <a:lnTo>
                  <a:pt x="6060460" y="1981200"/>
                </a:lnTo>
                <a:lnTo>
                  <a:pt x="6032615" y="1943100"/>
                </a:lnTo>
                <a:lnTo>
                  <a:pt x="6002334" y="1905000"/>
                </a:lnTo>
                <a:lnTo>
                  <a:pt x="5969463" y="1866900"/>
                </a:lnTo>
                <a:close/>
              </a:path>
              <a:path w="6294120" h="2857500">
                <a:moveTo>
                  <a:pt x="207846" y="482600"/>
                </a:moveTo>
                <a:lnTo>
                  <a:pt x="202418" y="482600"/>
                </a:lnTo>
                <a:lnTo>
                  <a:pt x="192183" y="495300"/>
                </a:lnTo>
                <a:lnTo>
                  <a:pt x="174709" y="533400"/>
                </a:lnTo>
                <a:lnTo>
                  <a:pt x="168607" y="558800"/>
                </a:lnTo>
                <a:lnTo>
                  <a:pt x="159229" y="584200"/>
                </a:lnTo>
                <a:lnTo>
                  <a:pt x="149254" y="622300"/>
                </a:lnTo>
                <a:lnTo>
                  <a:pt x="141358" y="635000"/>
                </a:lnTo>
                <a:lnTo>
                  <a:pt x="130544" y="647700"/>
                </a:lnTo>
                <a:lnTo>
                  <a:pt x="117943" y="647700"/>
                </a:lnTo>
                <a:lnTo>
                  <a:pt x="104747" y="660400"/>
                </a:lnTo>
                <a:lnTo>
                  <a:pt x="92146" y="673100"/>
                </a:lnTo>
                <a:lnTo>
                  <a:pt x="75252" y="723900"/>
                </a:lnTo>
                <a:lnTo>
                  <a:pt x="58207" y="774700"/>
                </a:lnTo>
                <a:lnTo>
                  <a:pt x="41459" y="812800"/>
                </a:lnTo>
                <a:lnTo>
                  <a:pt x="25458" y="863600"/>
                </a:lnTo>
                <a:lnTo>
                  <a:pt x="29985" y="927100"/>
                </a:lnTo>
                <a:lnTo>
                  <a:pt x="34683" y="990600"/>
                </a:lnTo>
                <a:lnTo>
                  <a:pt x="39326" y="1041400"/>
                </a:lnTo>
                <a:lnTo>
                  <a:pt x="43688" y="1079500"/>
                </a:lnTo>
                <a:lnTo>
                  <a:pt x="47543" y="1130300"/>
                </a:lnTo>
                <a:lnTo>
                  <a:pt x="50665" y="1168400"/>
                </a:lnTo>
                <a:lnTo>
                  <a:pt x="52827" y="1206500"/>
                </a:lnTo>
                <a:lnTo>
                  <a:pt x="53804" y="1257300"/>
                </a:lnTo>
                <a:lnTo>
                  <a:pt x="53369" y="1308100"/>
                </a:lnTo>
                <a:lnTo>
                  <a:pt x="51296" y="1358900"/>
                </a:lnTo>
                <a:lnTo>
                  <a:pt x="47360" y="1422400"/>
                </a:lnTo>
                <a:lnTo>
                  <a:pt x="41333" y="1485900"/>
                </a:lnTo>
                <a:lnTo>
                  <a:pt x="33445" y="1536700"/>
                </a:lnTo>
                <a:lnTo>
                  <a:pt x="22283" y="1600200"/>
                </a:lnTo>
                <a:lnTo>
                  <a:pt x="12312" y="1651000"/>
                </a:lnTo>
                <a:lnTo>
                  <a:pt x="7996" y="1663700"/>
                </a:lnTo>
                <a:lnTo>
                  <a:pt x="4721" y="1714500"/>
                </a:lnTo>
                <a:lnTo>
                  <a:pt x="2168" y="1765300"/>
                </a:lnTo>
                <a:lnTo>
                  <a:pt x="530" y="1816100"/>
                </a:lnTo>
                <a:lnTo>
                  <a:pt x="0" y="1866900"/>
                </a:lnTo>
                <a:lnTo>
                  <a:pt x="770" y="1917700"/>
                </a:lnTo>
                <a:lnTo>
                  <a:pt x="3035" y="1968500"/>
                </a:lnTo>
                <a:lnTo>
                  <a:pt x="6986" y="2019300"/>
                </a:lnTo>
                <a:lnTo>
                  <a:pt x="12817" y="2070100"/>
                </a:lnTo>
                <a:lnTo>
                  <a:pt x="20721" y="2120900"/>
                </a:lnTo>
                <a:lnTo>
                  <a:pt x="30890" y="2171700"/>
                </a:lnTo>
                <a:lnTo>
                  <a:pt x="43517" y="2209800"/>
                </a:lnTo>
                <a:lnTo>
                  <a:pt x="58796" y="2260600"/>
                </a:lnTo>
                <a:lnTo>
                  <a:pt x="73041" y="2311400"/>
                </a:lnTo>
                <a:lnTo>
                  <a:pt x="85794" y="2349500"/>
                </a:lnTo>
                <a:lnTo>
                  <a:pt x="105689" y="2374900"/>
                </a:lnTo>
                <a:lnTo>
                  <a:pt x="141358" y="2400300"/>
                </a:lnTo>
                <a:lnTo>
                  <a:pt x="161482" y="2438400"/>
                </a:lnTo>
                <a:lnTo>
                  <a:pt x="185337" y="2489200"/>
                </a:lnTo>
                <a:lnTo>
                  <a:pt x="212468" y="2527300"/>
                </a:lnTo>
                <a:lnTo>
                  <a:pt x="242419" y="2565400"/>
                </a:lnTo>
                <a:lnTo>
                  <a:pt x="274734" y="2603500"/>
                </a:lnTo>
                <a:lnTo>
                  <a:pt x="283292" y="2603500"/>
                </a:lnTo>
                <a:lnTo>
                  <a:pt x="290807" y="2616200"/>
                </a:lnTo>
                <a:lnTo>
                  <a:pt x="298621" y="2641600"/>
                </a:lnTo>
                <a:lnTo>
                  <a:pt x="308071" y="2641600"/>
                </a:lnTo>
                <a:lnTo>
                  <a:pt x="332412" y="2667000"/>
                </a:lnTo>
                <a:lnTo>
                  <a:pt x="384661" y="2692400"/>
                </a:lnTo>
                <a:lnTo>
                  <a:pt x="408109" y="2717800"/>
                </a:lnTo>
                <a:lnTo>
                  <a:pt x="439562" y="2743200"/>
                </a:lnTo>
                <a:lnTo>
                  <a:pt x="453752" y="2755900"/>
                </a:lnTo>
                <a:lnTo>
                  <a:pt x="469729" y="2768600"/>
                </a:lnTo>
                <a:lnTo>
                  <a:pt x="506547" y="2781300"/>
                </a:lnTo>
                <a:lnTo>
                  <a:pt x="543508" y="2806700"/>
                </a:lnTo>
                <a:lnTo>
                  <a:pt x="579580" y="2819400"/>
                </a:lnTo>
                <a:lnTo>
                  <a:pt x="616845" y="2832100"/>
                </a:lnTo>
                <a:lnTo>
                  <a:pt x="657385" y="2844800"/>
                </a:lnTo>
                <a:lnTo>
                  <a:pt x="960810" y="2844800"/>
                </a:lnTo>
                <a:lnTo>
                  <a:pt x="1009145" y="2832100"/>
                </a:lnTo>
                <a:lnTo>
                  <a:pt x="1055898" y="2806700"/>
                </a:lnTo>
                <a:lnTo>
                  <a:pt x="1099824" y="2794000"/>
                </a:lnTo>
                <a:lnTo>
                  <a:pt x="1143525" y="2768600"/>
                </a:lnTo>
                <a:lnTo>
                  <a:pt x="1187077" y="2755900"/>
                </a:lnTo>
                <a:lnTo>
                  <a:pt x="1274029" y="2705100"/>
                </a:lnTo>
                <a:lnTo>
                  <a:pt x="1317579" y="2692400"/>
                </a:lnTo>
                <a:lnTo>
                  <a:pt x="1405199" y="2641600"/>
                </a:lnTo>
                <a:lnTo>
                  <a:pt x="1442143" y="2628900"/>
                </a:lnTo>
                <a:lnTo>
                  <a:pt x="1480424" y="2628900"/>
                </a:lnTo>
                <a:lnTo>
                  <a:pt x="1518406" y="2616200"/>
                </a:lnTo>
                <a:lnTo>
                  <a:pt x="1554449" y="2603500"/>
                </a:lnTo>
                <a:lnTo>
                  <a:pt x="1585159" y="2578100"/>
                </a:lnTo>
                <a:lnTo>
                  <a:pt x="1600052" y="2565400"/>
                </a:lnTo>
                <a:lnTo>
                  <a:pt x="1613846" y="2565400"/>
                </a:lnTo>
                <a:lnTo>
                  <a:pt x="1633948" y="2552700"/>
                </a:lnTo>
                <a:lnTo>
                  <a:pt x="1671950" y="2552700"/>
                </a:lnTo>
                <a:lnTo>
                  <a:pt x="1679366" y="2540000"/>
                </a:lnTo>
                <a:lnTo>
                  <a:pt x="1686039" y="2514600"/>
                </a:lnTo>
                <a:lnTo>
                  <a:pt x="1693604" y="2501900"/>
                </a:lnTo>
                <a:lnTo>
                  <a:pt x="1703700" y="2501900"/>
                </a:lnTo>
                <a:lnTo>
                  <a:pt x="1726249" y="2489200"/>
                </a:lnTo>
                <a:lnTo>
                  <a:pt x="1751926" y="2476500"/>
                </a:lnTo>
                <a:lnTo>
                  <a:pt x="1778497" y="2476500"/>
                </a:lnTo>
                <a:lnTo>
                  <a:pt x="1803725" y="2463800"/>
                </a:lnTo>
                <a:lnTo>
                  <a:pt x="1837135" y="2451100"/>
                </a:lnTo>
                <a:lnTo>
                  <a:pt x="1853072" y="2438400"/>
                </a:lnTo>
                <a:lnTo>
                  <a:pt x="1857287" y="2425700"/>
                </a:lnTo>
                <a:lnTo>
                  <a:pt x="1871907" y="2425700"/>
                </a:lnTo>
                <a:lnTo>
                  <a:pt x="1903750" y="2413000"/>
                </a:lnTo>
                <a:lnTo>
                  <a:pt x="1948438" y="2387600"/>
                </a:lnTo>
                <a:lnTo>
                  <a:pt x="1973850" y="2362200"/>
                </a:lnTo>
                <a:lnTo>
                  <a:pt x="1988500" y="2349500"/>
                </a:lnTo>
                <a:lnTo>
                  <a:pt x="2000900" y="2349500"/>
                </a:lnTo>
                <a:lnTo>
                  <a:pt x="2019563" y="2336800"/>
                </a:lnTo>
                <a:lnTo>
                  <a:pt x="2053001" y="2336800"/>
                </a:lnTo>
                <a:lnTo>
                  <a:pt x="2097410" y="2298700"/>
                </a:lnTo>
                <a:lnTo>
                  <a:pt x="2141521" y="2286000"/>
                </a:lnTo>
                <a:lnTo>
                  <a:pt x="2187416" y="2260600"/>
                </a:lnTo>
                <a:lnTo>
                  <a:pt x="2237176" y="2247900"/>
                </a:lnTo>
                <a:lnTo>
                  <a:pt x="2284488" y="2222500"/>
                </a:lnTo>
                <a:lnTo>
                  <a:pt x="2333437" y="2197100"/>
                </a:lnTo>
                <a:lnTo>
                  <a:pt x="2435652" y="2171700"/>
                </a:lnTo>
                <a:lnTo>
                  <a:pt x="2448500" y="2159000"/>
                </a:lnTo>
                <a:lnTo>
                  <a:pt x="2473603" y="2146300"/>
                </a:lnTo>
                <a:lnTo>
                  <a:pt x="2500846" y="2146300"/>
                </a:lnTo>
                <a:lnTo>
                  <a:pt x="2517022" y="2133600"/>
                </a:lnTo>
                <a:lnTo>
                  <a:pt x="2535677" y="2133600"/>
                </a:lnTo>
                <a:lnTo>
                  <a:pt x="2583905" y="2108200"/>
                </a:lnTo>
                <a:lnTo>
                  <a:pt x="2633321" y="2082800"/>
                </a:lnTo>
                <a:lnTo>
                  <a:pt x="2683927" y="2070100"/>
                </a:lnTo>
                <a:lnTo>
                  <a:pt x="2735727" y="2044700"/>
                </a:lnTo>
                <a:lnTo>
                  <a:pt x="2749005" y="2044700"/>
                </a:lnTo>
                <a:lnTo>
                  <a:pt x="2760940" y="2032000"/>
                </a:lnTo>
                <a:lnTo>
                  <a:pt x="2772575" y="2019300"/>
                </a:lnTo>
                <a:lnTo>
                  <a:pt x="2784952" y="2019300"/>
                </a:lnTo>
                <a:lnTo>
                  <a:pt x="2833137" y="1993900"/>
                </a:lnTo>
                <a:lnTo>
                  <a:pt x="2882275" y="1981200"/>
                </a:lnTo>
                <a:lnTo>
                  <a:pt x="2932144" y="1955800"/>
                </a:lnTo>
                <a:lnTo>
                  <a:pt x="3083920" y="1917700"/>
                </a:lnTo>
                <a:lnTo>
                  <a:pt x="3134493" y="1892300"/>
                </a:lnTo>
                <a:lnTo>
                  <a:pt x="3234278" y="1866900"/>
                </a:lnTo>
                <a:lnTo>
                  <a:pt x="5969463" y="1866900"/>
                </a:lnTo>
                <a:lnTo>
                  <a:pt x="5933847" y="1828800"/>
                </a:lnTo>
                <a:lnTo>
                  <a:pt x="5895335" y="1803400"/>
                </a:lnTo>
                <a:lnTo>
                  <a:pt x="5884526" y="1765300"/>
                </a:lnTo>
                <a:lnTo>
                  <a:pt x="5879324" y="1752600"/>
                </a:lnTo>
                <a:lnTo>
                  <a:pt x="5866060" y="1752600"/>
                </a:lnTo>
                <a:lnTo>
                  <a:pt x="5851686" y="1727200"/>
                </a:lnTo>
                <a:lnTo>
                  <a:pt x="5828647" y="1701800"/>
                </a:lnTo>
                <a:lnTo>
                  <a:pt x="5823240" y="1689100"/>
                </a:lnTo>
                <a:lnTo>
                  <a:pt x="5816592" y="1663700"/>
                </a:lnTo>
                <a:lnTo>
                  <a:pt x="5811185" y="1651000"/>
                </a:lnTo>
                <a:lnTo>
                  <a:pt x="5777368" y="1600200"/>
                </a:lnTo>
                <a:lnTo>
                  <a:pt x="5738345" y="1562100"/>
                </a:lnTo>
                <a:lnTo>
                  <a:pt x="5698429" y="1524000"/>
                </a:lnTo>
                <a:lnTo>
                  <a:pt x="5661934" y="1485900"/>
                </a:lnTo>
                <a:lnTo>
                  <a:pt x="5627981" y="1435100"/>
                </a:lnTo>
                <a:lnTo>
                  <a:pt x="5596849" y="1397000"/>
                </a:lnTo>
                <a:lnTo>
                  <a:pt x="5566022" y="1346200"/>
                </a:lnTo>
                <a:lnTo>
                  <a:pt x="5532985" y="1308100"/>
                </a:lnTo>
                <a:lnTo>
                  <a:pt x="5495221" y="1270000"/>
                </a:lnTo>
                <a:lnTo>
                  <a:pt x="5477694" y="1219200"/>
                </a:lnTo>
                <a:lnTo>
                  <a:pt x="5456736" y="1181100"/>
                </a:lnTo>
                <a:lnTo>
                  <a:pt x="5431205" y="1143000"/>
                </a:lnTo>
                <a:lnTo>
                  <a:pt x="5399960" y="1117600"/>
                </a:lnTo>
                <a:lnTo>
                  <a:pt x="5361859" y="1079500"/>
                </a:lnTo>
                <a:lnTo>
                  <a:pt x="5333379" y="1041400"/>
                </a:lnTo>
                <a:lnTo>
                  <a:pt x="5308178" y="1003300"/>
                </a:lnTo>
                <a:lnTo>
                  <a:pt x="5282291" y="965200"/>
                </a:lnTo>
                <a:lnTo>
                  <a:pt x="5251756" y="927100"/>
                </a:lnTo>
                <a:lnTo>
                  <a:pt x="5212608" y="901700"/>
                </a:lnTo>
                <a:lnTo>
                  <a:pt x="5181496" y="863600"/>
                </a:lnTo>
                <a:lnTo>
                  <a:pt x="5110345" y="787400"/>
                </a:lnTo>
                <a:lnTo>
                  <a:pt x="5079233" y="749300"/>
                </a:lnTo>
                <a:lnTo>
                  <a:pt x="5071568" y="736600"/>
                </a:lnTo>
                <a:lnTo>
                  <a:pt x="5064350" y="723900"/>
                </a:lnTo>
                <a:lnTo>
                  <a:pt x="5056239" y="711200"/>
                </a:lnTo>
                <a:lnTo>
                  <a:pt x="5045895" y="698500"/>
                </a:lnTo>
                <a:lnTo>
                  <a:pt x="5035078" y="698500"/>
                </a:lnTo>
                <a:lnTo>
                  <a:pt x="5022473" y="685800"/>
                </a:lnTo>
                <a:lnTo>
                  <a:pt x="4996670" y="685800"/>
                </a:lnTo>
                <a:lnTo>
                  <a:pt x="4975604" y="647700"/>
                </a:lnTo>
                <a:lnTo>
                  <a:pt x="4965683" y="635000"/>
                </a:lnTo>
                <a:lnTo>
                  <a:pt x="4941945" y="635000"/>
                </a:lnTo>
                <a:lnTo>
                  <a:pt x="4914107" y="622300"/>
                </a:lnTo>
                <a:lnTo>
                  <a:pt x="4882238" y="596900"/>
                </a:lnTo>
                <a:lnTo>
                  <a:pt x="4867754" y="584200"/>
                </a:lnTo>
                <a:lnTo>
                  <a:pt x="4863741" y="571500"/>
                </a:lnTo>
                <a:lnTo>
                  <a:pt x="4863283" y="571500"/>
                </a:lnTo>
                <a:lnTo>
                  <a:pt x="4859464" y="558800"/>
                </a:lnTo>
                <a:lnTo>
                  <a:pt x="4845369" y="546100"/>
                </a:lnTo>
                <a:lnTo>
                  <a:pt x="4814082" y="533400"/>
                </a:lnTo>
                <a:lnTo>
                  <a:pt x="4773742" y="520700"/>
                </a:lnTo>
                <a:lnTo>
                  <a:pt x="4731916" y="495300"/>
                </a:lnTo>
                <a:lnTo>
                  <a:pt x="207285" y="495300"/>
                </a:lnTo>
                <a:lnTo>
                  <a:pt x="207846" y="482600"/>
                </a:lnTo>
                <a:close/>
              </a:path>
              <a:path w="6294120" h="2857500">
                <a:moveTo>
                  <a:pt x="955873" y="0"/>
                </a:moveTo>
                <a:lnTo>
                  <a:pt x="896387" y="12700"/>
                </a:lnTo>
                <a:lnTo>
                  <a:pt x="752765" y="12700"/>
                </a:lnTo>
                <a:lnTo>
                  <a:pt x="706949" y="25400"/>
                </a:lnTo>
                <a:lnTo>
                  <a:pt x="657385" y="38100"/>
                </a:lnTo>
                <a:lnTo>
                  <a:pt x="627684" y="50800"/>
                </a:lnTo>
                <a:lnTo>
                  <a:pt x="594860" y="50800"/>
                </a:lnTo>
                <a:lnTo>
                  <a:pt x="568288" y="63500"/>
                </a:lnTo>
                <a:lnTo>
                  <a:pt x="557347" y="76200"/>
                </a:lnTo>
                <a:lnTo>
                  <a:pt x="457322" y="139700"/>
                </a:lnTo>
                <a:lnTo>
                  <a:pt x="442935" y="152400"/>
                </a:lnTo>
                <a:lnTo>
                  <a:pt x="426762" y="152400"/>
                </a:lnTo>
                <a:lnTo>
                  <a:pt x="408109" y="165100"/>
                </a:lnTo>
                <a:lnTo>
                  <a:pt x="383868" y="203200"/>
                </a:lnTo>
                <a:lnTo>
                  <a:pt x="373768" y="215900"/>
                </a:lnTo>
                <a:lnTo>
                  <a:pt x="368136" y="241300"/>
                </a:lnTo>
                <a:lnTo>
                  <a:pt x="357297" y="292100"/>
                </a:lnTo>
                <a:lnTo>
                  <a:pt x="316998" y="330200"/>
                </a:lnTo>
                <a:lnTo>
                  <a:pt x="291141" y="355600"/>
                </a:lnTo>
                <a:lnTo>
                  <a:pt x="275309" y="368300"/>
                </a:lnTo>
                <a:lnTo>
                  <a:pt x="265087" y="381000"/>
                </a:lnTo>
                <a:lnTo>
                  <a:pt x="256059" y="381000"/>
                </a:lnTo>
                <a:lnTo>
                  <a:pt x="243809" y="406400"/>
                </a:lnTo>
                <a:lnTo>
                  <a:pt x="223921" y="431800"/>
                </a:lnTo>
                <a:lnTo>
                  <a:pt x="213506" y="469900"/>
                </a:lnTo>
                <a:lnTo>
                  <a:pt x="207285" y="495300"/>
                </a:lnTo>
                <a:lnTo>
                  <a:pt x="4731916" y="495300"/>
                </a:lnTo>
                <a:lnTo>
                  <a:pt x="4647369" y="469900"/>
                </a:lnTo>
                <a:lnTo>
                  <a:pt x="4626830" y="457200"/>
                </a:lnTo>
                <a:lnTo>
                  <a:pt x="2916195" y="457200"/>
                </a:lnTo>
                <a:lnTo>
                  <a:pt x="2865061" y="444500"/>
                </a:lnTo>
                <a:lnTo>
                  <a:pt x="2353334" y="444500"/>
                </a:lnTo>
                <a:lnTo>
                  <a:pt x="2302276" y="431800"/>
                </a:lnTo>
                <a:lnTo>
                  <a:pt x="2261287" y="431800"/>
                </a:lnTo>
                <a:lnTo>
                  <a:pt x="2211626" y="419100"/>
                </a:lnTo>
                <a:lnTo>
                  <a:pt x="2156086" y="406400"/>
                </a:lnTo>
                <a:lnTo>
                  <a:pt x="2038530" y="381000"/>
                </a:lnTo>
                <a:lnTo>
                  <a:pt x="1982097" y="355600"/>
                </a:lnTo>
                <a:lnTo>
                  <a:pt x="1930948" y="342900"/>
                </a:lnTo>
                <a:lnTo>
                  <a:pt x="1887875" y="342900"/>
                </a:lnTo>
                <a:lnTo>
                  <a:pt x="1852477" y="317500"/>
                </a:lnTo>
                <a:lnTo>
                  <a:pt x="1814247" y="292100"/>
                </a:lnTo>
                <a:lnTo>
                  <a:pt x="1775122" y="266700"/>
                </a:lnTo>
                <a:lnTo>
                  <a:pt x="1737037" y="254000"/>
                </a:lnTo>
                <a:lnTo>
                  <a:pt x="1708659" y="241300"/>
                </a:lnTo>
                <a:lnTo>
                  <a:pt x="1649516" y="228600"/>
                </a:lnTo>
                <a:lnTo>
                  <a:pt x="1621137" y="215900"/>
                </a:lnTo>
                <a:lnTo>
                  <a:pt x="1576814" y="203200"/>
                </a:lnTo>
                <a:lnTo>
                  <a:pt x="1531773" y="177800"/>
                </a:lnTo>
                <a:lnTo>
                  <a:pt x="1486119" y="165100"/>
                </a:lnTo>
                <a:lnTo>
                  <a:pt x="1439955" y="139700"/>
                </a:lnTo>
                <a:lnTo>
                  <a:pt x="1346517" y="114300"/>
                </a:lnTo>
                <a:lnTo>
                  <a:pt x="1299451" y="88900"/>
                </a:lnTo>
                <a:lnTo>
                  <a:pt x="1252294" y="76200"/>
                </a:lnTo>
                <a:lnTo>
                  <a:pt x="1205149" y="76200"/>
                </a:lnTo>
                <a:lnTo>
                  <a:pt x="1004814" y="25400"/>
                </a:lnTo>
                <a:lnTo>
                  <a:pt x="955873" y="0"/>
                </a:lnTo>
                <a:close/>
              </a:path>
              <a:path w="6294120" h="2857500">
                <a:moveTo>
                  <a:pt x="4046845" y="304800"/>
                </a:moveTo>
                <a:lnTo>
                  <a:pt x="3740241" y="304800"/>
                </a:lnTo>
                <a:lnTo>
                  <a:pt x="3688376" y="317500"/>
                </a:lnTo>
                <a:lnTo>
                  <a:pt x="3490557" y="317500"/>
                </a:lnTo>
                <a:lnTo>
                  <a:pt x="3445687" y="330200"/>
                </a:lnTo>
                <a:lnTo>
                  <a:pt x="3398748" y="342900"/>
                </a:lnTo>
                <a:lnTo>
                  <a:pt x="3201905" y="393700"/>
                </a:lnTo>
                <a:lnTo>
                  <a:pt x="3153321" y="419100"/>
                </a:lnTo>
                <a:lnTo>
                  <a:pt x="3106148" y="431800"/>
                </a:lnTo>
                <a:lnTo>
                  <a:pt x="3060966" y="444500"/>
                </a:lnTo>
                <a:lnTo>
                  <a:pt x="3018353" y="457200"/>
                </a:lnTo>
                <a:lnTo>
                  <a:pt x="4626830" y="457200"/>
                </a:lnTo>
                <a:lnTo>
                  <a:pt x="4606290" y="444500"/>
                </a:lnTo>
                <a:lnTo>
                  <a:pt x="4562766" y="419100"/>
                </a:lnTo>
                <a:lnTo>
                  <a:pt x="4374163" y="368300"/>
                </a:lnTo>
                <a:lnTo>
                  <a:pt x="4325868" y="368300"/>
                </a:lnTo>
                <a:lnTo>
                  <a:pt x="4278108" y="355600"/>
                </a:lnTo>
                <a:lnTo>
                  <a:pt x="4231381" y="355600"/>
                </a:lnTo>
                <a:lnTo>
                  <a:pt x="4046845" y="304800"/>
                </a:lnTo>
                <a:close/>
              </a:path>
            </a:pathLst>
          </a:custGeom>
          <a:solidFill>
            <a:srgbClr val="CC99FF">
              <a:alpha val="8117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7669" y="1708404"/>
            <a:ext cx="7899941" cy="487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38805" y="5945885"/>
            <a:ext cx="3310254" cy="18415"/>
          </a:xfrm>
          <a:custGeom>
            <a:avLst/>
            <a:gdLst/>
            <a:ahLst/>
            <a:cxnLst/>
            <a:rect l="l" t="t" r="r" b="b"/>
            <a:pathLst>
              <a:path w="3310254" h="18414">
                <a:moveTo>
                  <a:pt x="0" y="18287"/>
                </a:moveTo>
                <a:lnTo>
                  <a:pt x="331012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0589" y="2358389"/>
            <a:ext cx="1522730" cy="1643380"/>
          </a:xfrm>
          <a:custGeom>
            <a:avLst/>
            <a:gdLst/>
            <a:ahLst/>
            <a:cxnLst/>
            <a:rect l="l" t="t" r="r" b="b"/>
            <a:pathLst>
              <a:path w="1522730" h="1643379">
                <a:moveTo>
                  <a:pt x="1522476" y="0"/>
                </a:moveTo>
                <a:lnTo>
                  <a:pt x="0" y="1642872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6497" y="4144517"/>
            <a:ext cx="1516380" cy="1716405"/>
          </a:xfrm>
          <a:custGeom>
            <a:avLst/>
            <a:gdLst/>
            <a:ahLst/>
            <a:cxnLst/>
            <a:rect l="l" t="t" r="r" b="b"/>
            <a:pathLst>
              <a:path w="1516380" h="1716404">
                <a:moveTo>
                  <a:pt x="0" y="0"/>
                </a:moveTo>
                <a:lnTo>
                  <a:pt x="1516380" y="171602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97346" y="4219194"/>
            <a:ext cx="1461770" cy="1670685"/>
          </a:xfrm>
          <a:custGeom>
            <a:avLst/>
            <a:gdLst/>
            <a:ahLst/>
            <a:cxnLst/>
            <a:rect l="l" t="t" r="r" b="b"/>
            <a:pathLst>
              <a:path w="1461770" h="1670685">
                <a:moveTo>
                  <a:pt x="1461515" y="0"/>
                </a:moveTo>
                <a:lnTo>
                  <a:pt x="0" y="167030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45529" y="4080509"/>
            <a:ext cx="1470660" cy="3175"/>
          </a:xfrm>
          <a:custGeom>
            <a:avLst/>
            <a:gdLst/>
            <a:ahLst/>
            <a:cxnLst/>
            <a:rect l="l" t="t" r="r" b="b"/>
            <a:pathLst>
              <a:path w="1470659" h="3175">
                <a:moveTo>
                  <a:pt x="0" y="0"/>
                </a:moveTo>
                <a:lnTo>
                  <a:pt x="1470660" y="304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32126" y="2396489"/>
            <a:ext cx="7620" cy="1628139"/>
          </a:xfrm>
          <a:custGeom>
            <a:avLst/>
            <a:gdLst/>
            <a:ahLst/>
            <a:cxnLst/>
            <a:rect l="l" t="t" r="r" b="b"/>
            <a:pathLst>
              <a:path w="7619" h="1628139">
                <a:moveTo>
                  <a:pt x="0" y="0"/>
                </a:moveTo>
                <a:lnTo>
                  <a:pt x="7620" y="1627632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03170" y="4184141"/>
            <a:ext cx="6350" cy="1789430"/>
          </a:xfrm>
          <a:custGeom>
            <a:avLst/>
            <a:gdLst/>
            <a:ahLst/>
            <a:cxnLst/>
            <a:rect l="l" t="t" r="r" b="b"/>
            <a:pathLst>
              <a:path w="6350" h="1789429">
                <a:moveTo>
                  <a:pt x="6095" y="0"/>
                </a:moveTo>
                <a:lnTo>
                  <a:pt x="0" y="1789175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22085" y="2446782"/>
            <a:ext cx="0" cy="1533525"/>
          </a:xfrm>
          <a:custGeom>
            <a:avLst/>
            <a:gdLst/>
            <a:ahLst/>
            <a:cxnLst/>
            <a:rect l="l" t="t" r="r" b="b"/>
            <a:pathLst>
              <a:path w="0" h="1533525">
                <a:moveTo>
                  <a:pt x="0" y="0"/>
                </a:moveTo>
                <a:lnTo>
                  <a:pt x="0" y="1533144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46470" y="4162805"/>
            <a:ext cx="22860" cy="1666239"/>
          </a:xfrm>
          <a:custGeom>
            <a:avLst/>
            <a:gdLst/>
            <a:ahLst/>
            <a:cxnLst/>
            <a:rect l="l" t="t" r="r" b="b"/>
            <a:pathLst>
              <a:path w="22860" h="1666239">
                <a:moveTo>
                  <a:pt x="22860" y="0"/>
                </a:moveTo>
                <a:lnTo>
                  <a:pt x="0" y="1665732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86989" y="2358389"/>
            <a:ext cx="5130165" cy="1702435"/>
          </a:xfrm>
          <a:custGeom>
            <a:avLst/>
            <a:gdLst/>
            <a:ahLst/>
            <a:cxnLst/>
            <a:rect l="l" t="t" r="r" b="b"/>
            <a:pathLst>
              <a:path w="5130165" h="1702435">
                <a:moveTo>
                  <a:pt x="0" y="0"/>
                </a:moveTo>
                <a:lnTo>
                  <a:pt x="5129784" y="170230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38805" y="2375154"/>
            <a:ext cx="3325495" cy="1685925"/>
          </a:xfrm>
          <a:custGeom>
            <a:avLst/>
            <a:gdLst/>
            <a:ahLst/>
            <a:cxnLst/>
            <a:rect l="l" t="t" r="r" b="b"/>
            <a:pathLst>
              <a:path w="3325495" h="1685925">
                <a:moveTo>
                  <a:pt x="3325367" y="0"/>
                </a:moveTo>
                <a:lnTo>
                  <a:pt x="0" y="1685544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38805" y="4120134"/>
            <a:ext cx="3325495" cy="1786255"/>
          </a:xfrm>
          <a:custGeom>
            <a:avLst/>
            <a:gdLst/>
            <a:ahLst/>
            <a:cxnLst/>
            <a:rect l="l" t="t" r="r" b="b"/>
            <a:pathLst>
              <a:path w="3325495" h="1786254">
                <a:moveTo>
                  <a:pt x="3325367" y="0"/>
                </a:moveTo>
                <a:lnTo>
                  <a:pt x="0" y="178612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03462" y="4001134"/>
            <a:ext cx="12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Palatino Linotype"/>
                <a:cs typeface="Palatino Linotype"/>
              </a:rPr>
              <a:t>s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7512" y="406311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7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6896" y="2867687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Palatino Linotype"/>
                <a:cs typeface="Palatino Linotype"/>
              </a:rPr>
              <a:t>7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73210" y="2970762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1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9206" y="3202619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2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02218" y="2867687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5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02412" y="3004103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1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4753" y="4847250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2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49692" y="4662986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25828" y="4913931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8003" y="3799440"/>
            <a:ext cx="4882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  <a:tab pos="1440180" algn="l"/>
                <a:tab pos="1609725" algn="l"/>
                <a:tab pos="4869180" algn="l"/>
              </a:tabLst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8	</a:t>
            </a:r>
            <a:r>
              <a:rPr dirty="0" sz="2000">
                <a:latin typeface="Palatino Linotype"/>
                <a:cs typeface="Palatino Linotype"/>
              </a:rPr>
              <a:t>	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	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46751" y="4578998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19579" y="5882334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5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48370" y="4015518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19779" y="4587142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4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34205" y="4976031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6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68980" y="2964654"/>
            <a:ext cx="15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3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59234" y="4121902"/>
            <a:ext cx="15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Palatino Linotype"/>
                <a:cs typeface="Palatino Linotype"/>
              </a:rPr>
              <a:t>0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08682" y="2212085"/>
            <a:ext cx="274320" cy="260985"/>
          </a:xfrm>
          <a:custGeom>
            <a:avLst/>
            <a:gdLst/>
            <a:ahLst/>
            <a:cxnLst/>
            <a:rect l="l" t="t" r="r" b="b"/>
            <a:pathLst>
              <a:path w="274319" h="260985">
                <a:moveTo>
                  <a:pt x="137160" y="0"/>
                </a:moveTo>
                <a:lnTo>
                  <a:pt x="93805" y="6643"/>
                </a:lnTo>
                <a:lnTo>
                  <a:pt x="56153" y="25142"/>
                </a:lnTo>
                <a:lnTo>
                  <a:pt x="26462" y="53349"/>
                </a:lnTo>
                <a:lnTo>
                  <a:pt x="6992" y="89118"/>
                </a:lnTo>
                <a:lnTo>
                  <a:pt x="0" y="130301"/>
                </a:lnTo>
                <a:lnTo>
                  <a:pt x="6992" y="171485"/>
                </a:lnTo>
                <a:lnTo>
                  <a:pt x="26462" y="207254"/>
                </a:lnTo>
                <a:lnTo>
                  <a:pt x="56153" y="235461"/>
                </a:lnTo>
                <a:lnTo>
                  <a:pt x="93805" y="253960"/>
                </a:lnTo>
                <a:lnTo>
                  <a:pt x="137160" y="260603"/>
                </a:lnTo>
                <a:lnTo>
                  <a:pt x="180514" y="253960"/>
                </a:lnTo>
                <a:lnTo>
                  <a:pt x="218166" y="235461"/>
                </a:lnTo>
                <a:lnTo>
                  <a:pt x="247857" y="207254"/>
                </a:lnTo>
                <a:lnTo>
                  <a:pt x="267327" y="171485"/>
                </a:lnTo>
                <a:lnTo>
                  <a:pt x="274320" y="130301"/>
                </a:lnTo>
                <a:lnTo>
                  <a:pt x="267327" y="89118"/>
                </a:lnTo>
                <a:lnTo>
                  <a:pt x="247857" y="53349"/>
                </a:lnTo>
                <a:lnTo>
                  <a:pt x="218166" y="25142"/>
                </a:lnTo>
                <a:lnTo>
                  <a:pt x="180514" y="6643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08682" y="2212085"/>
            <a:ext cx="274320" cy="260985"/>
          </a:xfrm>
          <a:custGeom>
            <a:avLst/>
            <a:gdLst/>
            <a:ahLst/>
            <a:cxnLst/>
            <a:rect l="l" t="t" r="r" b="b"/>
            <a:pathLst>
              <a:path w="274319" h="260985">
                <a:moveTo>
                  <a:pt x="0" y="130301"/>
                </a:moveTo>
                <a:lnTo>
                  <a:pt x="6992" y="89118"/>
                </a:lnTo>
                <a:lnTo>
                  <a:pt x="26462" y="53349"/>
                </a:lnTo>
                <a:lnTo>
                  <a:pt x="56153" y="25142"/>
                </a:lnTo>
                <a:lnTo>
                  <a:pt x="93805" y="6643"/>
                </a:lnTo>
                <a:lnTo>
                  <a:pt x="137160" y="0"/>
                </a:lnTo>
                <a:lnTo>
                  <a:pt x="180514" y="6643"/>
                </a:lnTo>
                <a:lnTo>
                  <a:pt x="218166" y="25142"/>
                </a:lnTo>
                <a:lnTo>
                  <a:pt x="247857" y="53349"/>
                </a:lnTo>
                <a:lnTo>
                  <a:pt x="267327" y="89118"/>
                </a:lnTo>
                <a:lnTo>
                  <a:pt x="274320" y="130301"/>
                </a:lnTo>
                <a:lnTo>
                  <a:pt x="267327" y="171485"/>
                </a:lnTo>
                <a:lnTo>
                  <a:pt x="247857" y="207254"/>
                </a:lnTo>
                <a:lnTo>
                  <a:pt x="218166" y="235461"/>
                </a:lnTo>
                <a:lnTo>
                  <a:pt x="180514" y="253960"/>
                </a:lnTo>
                <a:lnTo>
                  <a:pt x="137160" y="260603"/>
                </a:lnTo>
                <a:lnTo>
                  <a:pt x="93805" y="253960"/>
                </a:lnTo>
                <a:lnTo>
                  <a:pt x="56153" y="235461"/>
                </a:lnTo>
                <a:lnTo>
                  <a:pt x="26462" y="207254"/>
                </a:lnTo>
                <a:lnTo>
                  <a:pt x="6992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19621" y="2358389"/>
            <a:ext cx="1620520" cy="1687195"/>
          </a:xfrm>
          <a:custGeom>
            <a:avLst/>
            <a:gdLst/>
            <a:ahLst/>
            <a:cxnLst/>
            <a:rect l="l" t="t" r="r" b="b"/>
            <a:pathLst>
              <a:path w="1620520" h="1687195">
                <a:moveTo>
                  <a:pt x="0" y="0"/>
                </a:moveTo>
                <a:lnTo>
                  <a:pt x="1620012" y="168706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2358" y="2192273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12358" y="2192273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17269" y="4173473"/>
            <a:ext cx="5026660" cy="1739264"/>
          </a:xfrm>
          <a:custGeom>
            <a:avLst/>
            <a:gdLst/>
            <a:ahLst/>
            <a:cxnLst/>
            <a:rect l="l" t="t" r="r" b="b"/>
            <a:pathLst>
              <a:path w="5026660" h="1739264">
                <a:moveTo>
                  <a:pt x="0" y="0"/>
                </a:moveTo>
                <a:lnTo>
                  <a:pt x="5026152" y="173888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56666" y="397992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6666" y="397992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33066" y="3973829"/>
            <a:ext cx="276225" cy="262255"/>
          </a:xfrm>
          <a:custGeom>
            <a:avLst/>
            <a:gdLst/>
            <a:ahLst/>
            <a:cxnLst/>
            <a:rect l="l" t="t" r="r" b="b"/>
            <a:pathLst>
              <a:path w="276225" h="262254">
                <a:moveTo>
                  <a:pt x="137922" y="0"/>
                </a:moveTo>
                <a:lnTo>
                  <a:pt x="94327" y="6681"/>
                </a:lnTo>
                <a:lnTo>
                  <a:pt x="56466" y="25286"/>
                </a:lnTo>
                <a:lnTo>
                  <a:pt x="26610" y="53656"/>
                </a:lnTo>
                <a:lnTo>
                  <a:pt x="7031" y="89635"/>
                </a:lnTo>
                <a:lnTo>
                  <a:pt x="0" y="131064"/>
                </a:lnTo>
                <a:lnTo>
                  <a:pt x="7031" y="172492"/>
                </a:lnTo>
                <a:lnTo>
                  <a:pt x="26610" y="208471"/>
                </a:lnTo>
                <a:lnTo>
                  <a:pt x="56466" y="236841"/>
                </a:lnTo>
                <a:lnTo>
                  <a:pt x="94327" y="255446"/>
                </a:lnTo>
                <a:lnTo>
                  <a:pt x="137922" y="262128"/>
                </a:lnTo>
                <a:lnTo>
                  <a:pt x="181516" y="255446"/>
                </a:lnTo>
                <a:lnTo>
                  <a:pt x="219377" y="236841"/>
                </a:lnTo>
                <a:lnTo>
                  <a:pt x="249233" y="208471"/>
                </a:lnTo>
                <a:lnTo>
                  <a:pt x="268812" y="172492"/>
                </a:lnTo>
                <a:lnTo>
                  <a:pt x="275844" y="131064"/>
                </a:lnTo>
                <a:lnTo>
                  <a:pt x="268812" y="89635"/>
                </a:lnTo>
                <a:lnTo>
                  <a:pt x="249233" y="53656"/>
                </a:lnTo>
                <a:lnTo>
                  <a:pt x="219377" y="25286"/>
                </a:lnTo>
                <a:lnTo>
                  <a:pt x="181516" y="6681"/>
                </a:lnTo>
                <a:lnTo>
                  <a:pt x="137922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33066" y="3973829"/>
            <a:ext cx="276225" cy="262255"/>
          </a:xfrm>
          <a:custGeom>
            <a:avLst/>
            <a:gdLst/>
            <a:ahLst/>
            <a:cxnLst/>
            <a:rect l="l" t="t" r="r" b="b"/>
            <a:pathLst>
              <a:path w="276225" h="262254">
                <a:moveTo>
                  <a:pt x="0" y="131064"/>
                </a:moveTo>
                <a:lnTo>
                  <a:pt x="7031" y="89635"/>
                </a:lnTo>
                <a:lnTo>
                  <a:pt x="26610" y="53656"/>
                </a:lnTo>
                <a:lnTo>
                  <a:pt x="56466" y="25286"/>
                </a:lnTo>
                <a:lnTo>
                  <a:pt x="94327" y="6681"/>
                </a:lnTo>
                <a:lnTo>
                  <a:pt x="137922" y="0"/>
                </a:lnTo>
                <a:lnTo>
                  <a:pt x="181516" y="6681"/>
                </a:lnTo>
                <a:lnTo>
                  <a:pt x="219377" y="25286"/>
                </a:lnTo>
                <a:lnTo>
                  <a:pt x="249233" y="53656"/>
                </a:lnTo>
                <a:lnTo>
                  <a:pt x="268812" y="89635"/>
                </a:lnTo>
                <a:lnTo>
                  <a:pt x="275844" y="131064"/>
                </a:lnTo>
                <a:lnTo>
                  <a:pt x="268812" y="172492"/>
                </a:lnTo>
                <a:lnTo>
                  <a:pt x="249233" y="208471"/>
                </a:lnTo>
                <a:lnTo>
                  <a:pt x="219377" y="236841"/>
                </a:lnTo>
                <a:lnTo>
                  <a:pt x="181516" y="255446"/>
                </a:lnTo>
                <a:lnTo>
                  <a:pt x="137922" y="262128"/>
                </a:lnTo>
                <a:lnTo>
                  <a:pt x="94327" y="255446"/>
                </a:lnTo>
                <a:lnTo>
                  <a:pt x="56466" y="236841"/>
                </a:lnTo>
                <a:lnTo>
                  <a:pt x="26610" y="208471"/>
                </a:lnTo>
                <a:lnTo>
                  <a:pt x="7031" y="172492"/>
                </a:lnTo>
                <a:lnTo>
                  <a:pt x="0" y="131064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12358" y="397992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12358" y="397992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610093" y="3966209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10093" y="3966209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12358" y="5834634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12358" y="5834634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379726" y="5811773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138684" y="0"/>
                </a:moveTo>
                <a:lnTo>
                  <a:pt x="94848" y="6643"/>
                </a:lnTo>
                <a:lnTo>
                  <a:pt x="56778" y="25142"/>
                </a:lnTo>
                <a:lnTo>
                  <a:pt x="26757" y="53349"/>
                </a:lnTo>
                <a:lnTo>
                  <a:pt x="7070" y="89118"/>
                </a:lnTo>
                <a:lnTo>
                  <a:pt x="0" y="130301"/>
                </a:lnTo>
                <a:lnTo>
                  <a:pt x="7070" y="171485"/>
                </a:lnTo>
                <a:lnTo>
                  <a:pt x="26757" y="207254"/>
                </a:lnTo>
                <a:lnTo>
                  <a:pt x="56778" y="235461"/>
                </a:lnTo>
                <a:lnTo>
                  <a:pt x="94848" y="253960"/>
                </a:lnTo>
                <a:lnTo>
                  <a:pt x="138684" y="260603"/>
                </a:lnTo>
                <a:lnTo>
                  <a:pt x="182519" y="253960"/>
                </a:lnTo>
                <a:lnTo>
                  <a:pt x="220589" y="235461"/>
                </a:lnTo>
                <a:lnTo>
                  <a:pt x="250610" y="207254"/>
                </a:lnTo>
                <a:lnTo>
                  <a:pt x="270297" y="171485"/>
                </a:lnTo>
                <a:lnTo>
                  <a:pt x="277368" y="130301"/>
                </a:lnTo>
                <a:lnTo>
                  <a:pt x="270297" y="89118"/>
                </a:lnTo>
                <a:lnTo>
                  <a:pt x="250610" y="53349"/>
                </a:lnTo>
                <a:lnTo>
                  <a:pt x="220589" y="25142"/>
                </a:lnTo>
                <a:lnTo>
                  <a:pt x="182519" y="6643"/>
                </a:lnTo>
                <a:lnTo>
                  <a:pt x="13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79726" y="5811773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0" y="130301"/>
                </a:moveTo>
                <a:lnTo>
                  <a:pt x="7070" y="89118"/>
                </a:lnTo>
                <a:lnTo>
                  <a:pt x="26757" y="53349"/>
                </a:lnTo>
                <a:lnTo>
                  <a:pt x="56778" y="25142"/>
                </a:lnTo>
                <a:lnTo>
                  <a:pt x="94848" y="6643"/>
                </a:lnTo>
                <a:lnTo>
                  <a:pt x="138684" y="0"/>
                </a:lnTo>
                <a:lnTo>
                  <a:pt x="182519" y="6643"/>
                </a:lnTo>
                <a:lnTo>
                  <a:pt x="220589" y="25142"/>
                </a:lnTo>
                <a:lnTo>
                  <a:pt x="250610" y="53349"/>
                </a:lnTo>
                <a:lnTo>
                  <a:pt x="270297" y="89118"/>
                </a:lnTo>
                <a:lnTo>
                  <a:pt x="277368" y="130301"/>
                </a:lnTo>
                <a:lnTo>
                  <a:pt x="270297" y="171485"/>
                </a:lnTo>
                <a:lnTo>
                  <a:pt x="250610" y="207254"/>
                </a:lnTo>
                <a:lnTo>
                  <a:pt x="220589" y="235461"/>
                </a:lnTo>
                <a:lnTo>
                  <a:pt x="182519" y="253960"/>
                </a:lnTo>
                <a:lnTo>
                  <a:pt x="138684" y="260603"/>
                </a:lnTo>
                <a:lnTo>
                  <a:pt x="94848" y="253960"/>
                </a:lnTo>
                <a:lnTo>
                  <a:pt x="56778" y="235461"/>
                </a:lnTo>
                <a:lnTo>
                  <a:pt x="26757" y="207254"/>
                </a:lnTo>
                <a:lnTo>
                  <a:pt x="7070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13882" y="220446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13882" y="2204466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163716" y="1939950"/>
            <a:ext cx="238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40">
                <a:latin typeface="Symbol"/>
                <a:cs typeface="Symbol"/>
              </a:rPr>
              <a:t></a:t>
            </a:r>
            <a:r>
              <a:rPr dirty="0" baseline="-12731" sz="36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12731" sz="36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11729" y="2205989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138684" y="0"/>
                </a:moveTo>
                <a:lnTo>
                  <a:pt x="94848" y="6643"/>
                </a:lnTo>
                <a:lnTo>
                  <a:pt x="56778" y="25142"/>
                </a:lnTo>
                <a:lnTo>
                  <a:pt x="26757" y="53349"/>
                </a:lnTo>
                <a:lnTo>
                  <a:pt x="7070" y="89118"/>
                </a:lnTo>
                <a:lnTo>
                  <a:pt x="0" y="130301"/>
                </a:lnTo>
                <a:lnTo>
                  <a:pt x="7070" y="171485"/>
                </a:lnTo>
                <a:lnTo>
                  <a:pt x="26757" y="207254"/>
                </a:lnTo>
                <a:lnTo>
                  <a:pt x="56778" y="235461"/>
                </a:lnTo>
                <a:lnTo>
                  <a:pt x="94848" y="253960"/>
                </a:lnTo>
                <a:lnTo>
                  <a:pt x="138684" y="260603"/>
                </a:lnTo>
                <a:lnTo>
                  <a:pt x="182519" y="253960"/>
                </a:lnTo>
                <a:lnTo>
                  <a:pt x="220589" y="235461"/>
                </a:lnTo>
                <a:lnTo>
                  <a:pt x="250610" y="207254"/>
                </a:lnTo>
                <a:lnTo>
                  <a:pt x="270297" y="171485"/>
                </a:lnTo>
                <a:lnTo>
                  <a:pt x="277368" y="130301"/>
                </a:lnTo>
                <a:lnTo>
                  <a:pt x="270297" y="89118"/>
                </a:lnTo>
                <a:lnTo>
                  <a:pt x="250610" y="53349"/>
                </a:lnTo>
                <a:lnTo>
                  <a:pt x="220589" y="25142"/>
                </a:lnTo>
                <a:lnTo>
                  <a:pt x="182519" y="6643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411729" y="2205991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0" y="130301"/>
                </a:moveTo>
                <a:lnTo>
                  <a:pt x="7070" y="89118"/>
                </a:lnTo>
                <a:lnTo>
                  <a:pt x="26757" y="53349"/>
                </a:lnTo>
                <a:lnTo>
                  <a:pt x="56778" y="25142"/>
                </a:lnTo>
                <a:lnTo>
                  <a:pt x="94848" y="6643"/>
                </a:lnTo>
                <a:lnTo>
                  <a:pt x="138684" y="0"/>
                </a:lnTo>
                <a:lnTo>
                  <a:pt x="182519" y="6643"/>
                </a:lnTo>
                <a:lnTo>
                  <a:pt x="220589" y="25142"/>
                </a:lnTo>
                <a:lnTo>
                  <a:pt x="250610" y="53349"/>
                </a:lnTo>
                <a:lnTo>
                  <a:pt x="270297" y="89118"/>
                </a:lnTo>
                <a:lnTo>
                  <a:pt x="277368" y="130301"/>
                </a:lnTo>
                <a:lnTo>
                  <a:pt x="270297" y="171485"/>
                </a:lnTo>
                <a:lnTo>
                  <a:pt x="250610" y="207254"/>
                </a:lnTo>
                <a:lnTo>
                  <a:pt x="220589" y="235461"/>
                </a:lnTo>
                <a:lnTo>
                  <a:pt x="182519" y="253960"/>
                </a:lnTo>
                <a:lnTo>
                  <a:pt x="138684" y="260603"/>
                </a:lnTo>
                <a:lnTo>
                  <a:pt x="94848" y="253960"/>
                </a:lnTo>
                <a:lnTo>
                  <a:pt x="56778" y="235461"/>
                </a:lnTo>
                <a:lnTo>
                  <a:pt x="26757" y="207254"/>
                </a:lnTo>
                <a:lnTo>
                  <a:pt x="7070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269489" y="1898112"/>
            <a:ext cx="3688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855" algn="l"/>
                <a:tab pos="2082800" algn="l"/>
                <a:tab pos="3675379" algn="l"/>
              </a:tabLst>
            </a:pPr>
            <a:r>
              <a:rPr dirty="0" baseline="-3472" sz="3600" spc="-877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8101" sz="3600" spc="-877">
                <a:latin typeface="Symbol"/>
                <a:cs typeface="Symbol"/>
              </a:rPr>
              <a:t></a:t>
            </a:r>
            <a:r>
              <a:rPr dirty="0" baseline="-8101" sz="3600" spc="-877">
                <a:latin typeface="Times New Roman"/>
                <a:cs typeface="Times New Roman"/>
              </a:rPr>
              <a:t>	</a:t>
            </a:r>
            <a:r>
              <a:rPr dirty="0" u="heavy" sz="2400" spc="-58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2	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61237" y="3978402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2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4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2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1237" y="3978402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2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2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4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2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78201" y="5825490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138684" y="0"/>
                </a:moveTo>
                <a:lnTo>
                  <a:pt x="94848" y="6643"/>
                </a:lnTo>
                <a:lnTo>
                  <a:pt x="56778" y="25142"/>
                </a:lnTo>
                <a:lnTo>
                  <a:pt x="26757" y="53349"/>
                </a:lnTo>
                <a:lnTo>
                  <a:pt x="7070" y="89118"/>
                </a:lnTo>
                <a:lnTo>
                  <a:pt x="0" y="130302"/>
                </a:lnTo>
                <a:lnTo>
                  <a:pt x="7070" y="171485"/>
                </a:lnTo>
                <a:lnTo>
                  <a:pt x="26757" y="207254"/>
                </a:lnTo>
                <a:lnTo>
                  <a:pt x="56778" y="235461"/>
                </a:lnTo>
                <a:lnTo>
                  <a:pt x="94848" y="253960"/>
                </a:lnTo>
                <a:lnTo>
                  <a:pt x="138684" y="260604"/>
                </a:lnTo>
                <a:lnTo>
                  <a:pt x="182519" y="253960"/>
                </a:lnTo>
                <a:lnTo>
                  <a:pt x="220589" y="235461"/>
                </a:lnTo>
                <a:lnTo>
                  <a:pt x="250610" y="207254"/>
                </a:lnTo>
                <a:lnTo>
                  <a:pt x="270297" y="171485"/>
                </a:lnTo>
                <a:lnTo>
                  <a:pt x="277368" y="130302"/>
                </a:lnTo>
                <a:lnTo>
                  <a:pt x="270297" y="89118"/>
                </a:lnTo>
                <a:lnTo>
                  <a:pt x="250610" y="53349"/>
                </a:lnTo>
                <a:lnTo>
                  <a:pt x="220589" y="25142"/>
                </a:lnTo>
                <a:lnTo>
                  <a:pt x="182519" y="6643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78201" y="5825490"/>
            <a:ext cx="277495" cy="260985"/>
          </a:xfrm>
          <a:custGeom>
            <a:avLst/>
            <a:gdLst/>
            <a:ahLst/>
            <a:cxnLst/>
            <a:rect l="l" t="t" r="r" b="b"/>
            <a:pathLst>
              <a:path w="277494" h="260985">
                <a:moveTo>
                  <a:pt x="0" y="130302"/>
                </a:moveTo>
                <a:lnTo>
                  <a:pt x="7070" y="89118"/>
                </a:lnTo>
                <a:lnTo>
                  <a:pt x="26757" y="53349"/>
                </a:lnTo>
                <a:lnTo>
                  <a:pt x="56778" y="25142"/>
                </a:lnTo>
                <a:lnTo>
                  <a:pt x="94848" y="6643"/>
                </a:lnTo>
                <a:lnTo>
                  <a:pt x="138684" y="0"/>
                </a:lnTo>
                <a:lnTo>
                  <a:pt x="182519" y="6643"/>
                </a:lnTo>
                <a:lnTo>
                  <a:pt x="220589" y="25142"/>
                </a:lnTo>
                <a:lnTo>
                  <a:pt x="250610" y="53349"/>
                </a:lnTo>
                <a:lnTo>
                  <a:pt x="270297" y="89118"/>
                </a:lnTo>
                <a:lnTo>
                  <a:pt x="277368" y="130302"/>
                </a:lnTo>
                <a:lnTo>
                  <a:pt x="270297" y="171485"/>
                </a:lnTo>
                <a:lnTo>
                  <a:pt x="250610" y="207254"/>
                </a:lnTo>
                <a:lnTo>
                  <a:pt x="220589" y="235461"/>
                </a:lnTo>
                <a:lnTo>
                  <a:pt x="182519" y="253960"/>
                </a:lnTo>
                <a:lnTo>
                  <a:pt x="138684" y="260604"/>
                </a:lnTo>
                <a:lnTo>
                  <a:pt x="94848" y="253960"/>
                </a:lnTo>
                <a:lnTo>
                  <a:pt x="56778" y="235461"/>
                </a:lnTo>
                <a:lnTo>
                  <a:pt x="26757" y="207254"/>
                </a:lnTo>
                <a:lnTo>
                  <a:pt x="7070" y="171485"/>
                </a:lnTo>
                <a:lnTo>
                  <a:pt x="0" y="130302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563418" y="5877052"/>
            <a:ext cx="195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3600" spc="-2370">
                <a:latin typeface="Symbol"/>
                <a:cs typeface="Symbol"/>
              </a:rPr>
              <a:t>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527554" y="2462022"/>
            <a:ext cx="0" cy="1529080"/>
          </a:xfrm>
          <a:custGeom>
            <a:avLst/>
            <a:gdLst/>
            <a:ahLst/>
            <a:cxnLst/>
            <a:rect l="l" t="t" r="r" b="b"/>
            <a:pathLst>
              <a:path w="0" h="1529079">
                <a:moveTo>
                  <a:pt x="0" y="0"/>
                </a:moveTo>
                <a:lnTo>
                  <a:pt x="0" y="1528572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610093" y="3966209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137922" y="0"/>
                </a:moveTo>
                <a:lnTo>
                  <a:pt x="94327" y="6643"/>
                </a:lnTo>
                <a:lnTo>
                  <a:pt x="56466" y="25142"/>
                </a:lnTo>
                <a:lnTo>
                  <a:pt x="26610" y="53349"/>
                </a:lnTo>
                <a:lnTo>
                  <a:pt x="7031" y="89118"/>
                </a:lnTo>
                <a:lnTo>
                  <a:pt x="0" y="130301"/>
                </a:lnTo>
                <a:lnTo>
                  <a:pt x="7031" y="171485"/>
                </a:lnTo>
                <a:lnTo>
                  <a:pt x="26610" y="207254"/>
                </a:lnTo>
                <a:lnTo>
                  <a:pt x="56466" y="235461"/>
                </a:lnTo>
                <a:lnTo>
                  <a:pt x="94327" y="253960"/>
                </a:lnTo>
                <a:lnTo>
                  <a:pt x="137922" y="260603"/>
                </a:lnTo>
                <a:lnTo>
                  <a:pt x="181516" y="253960"/>
                </a:lnTo>
                <a:lnTo>
                  <a:pt x="219377" y="235461"/>
                </a:lnTo>
                <a:lnTo>
                  <a:pt x="249233" y="207254"/>
                </a:lnTo>
                <a:lnTo>
                  <a:pt x="268812" y="171485"/>
                </a:lnTo>
                <a:lnTo>
                  <a:pt x="275844" y="130301"/>
                </a:lnTo>
                <a:lnTo>
                  <a:pt x="268812" y="89118"/>
                </a:lnTo>
                <a:lnTo>
                  <a:pt x="249233" y="53349"/>
                </a:lnTo>
                <a:lnTo>
                  <a:pt x="219377" y="25142"/>
                </a:lnTo>
                <a:lnTo>
                  <a:pt x="181516" y="6643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0093" y="3966209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0" y="130301"/>
                </a:moveTo>
                <a:lnTo>
                  <a:pt x="7031" y="89118"/>
                </a:lnTo>
                <a:lnTo>
                  <a:pt x="26610" y="53349"/>
                </a:lnTo>
                <a:lnTo>
                  <a:pt x="56466" y="25142"/>
                </a:lnTo>
                <a:lnTo>
                  <a:pt x="94327" y="6643"/>
                </a:lnTo>
                <a:lnTo>
                  <a:pt x="137922" y="0"/>
                </a:lnTo>
                <a:lnTo>
                  <a:pt x="181516" y="6643"/>
                </a:lnTo>
                <a:lnTo>
                  <a:pt x="219377" y="25142"/>
                </a:lnTo>
                <a:lnTo>
                  <a:pt x="249233" y="53349"/>
                </a:lnTo>
                <a:lnTo>
                  <a:pt x="268812" y="89118"/>
                </a:lnTo>
                <a:lnTo>
                  <a:pt x="275844" y="130301"/>
                </a:lnTo>
                <a:lnTo>
                  <a:pt x="268812" y="171485"/>
                </a:lnTo>
                <a:lnTo>
                  <a:pt x="249233" y="207254"/>
                </a:lnTo>
                <a:lnTo>
                  <a:pt x="219377" y="235461"/>
                </a:lnTo>
                <a:lnTo>
                  <a:pt x="181516" y="253960"/>
                </a:lnTo>
                <a:lnTo>
                  <a:pt x="137922" y="260603"/>
                </a:lnTo>
                <a:lnTo>
                  <a:pt x="94327" y="253960"/>
                </a:lnTo>
                <a:lnTo>
                  <a:pt x="56466" y="235461"/>
                </a:lnTo>
                <a:lnTo>
                  <a:pt x="26610" y="207254"/>
                </a:lnTo>
                <a:lnTo>
                  <a:pt x="7031" y="171485"/>
                </a:lnTo>
                <a:lnTo>
                  <a:pt x="0" y="130301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61666" y="2394966"/>
            <a:ext cx="3256915" cy="1629410"/>
          </a:xfrm>
          <a:custGeom>
            <a:avLst/>
            <a:gdLst/>
            <a:ahLst/>
            <a:cxnLst/>
            <a:rect l="l" t="t" r="r" b="b"/>
            <a:pathLst>
              <a:path w="3256915" h="1629410">
                <a:moveTo>
                  <a:pt x="0" y="1629155"/>
                </a:moveTo>
                <a:lnTo>
                  <a:pt x="3256788" y="0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898641" y="3986021"/>
            <a:ext cx="276225" cy="259079"/>
          </a:xfrm>
          <a:custGeom>
            <a:avLst/>
            <a:gdLst/>
            <a:ahLst/>
            <a:cxnLst/>
            <a:rect l="l" t="t" r="r" b="b"/>
            <a:pathLst>
              <a:path w="276225" h="259079">
                <a:moveTo>
                  <a:pt x="137922" y="0"/>
                </a:moveTo>
                <a:lnTo>
                  <a:pt x="94327" y="6604"/>
                </a:lnTo>
                <a:lnTo>
                  <a:pt x="56466" y="24994"/>
                </a:lnTo>
                <a:lnTo>
                  <a:pt x="26610" y="53037"/>
                </a:lnTo>
                <a:lnTo>
                  <a:pt x="7031" y="88596"/>
                </a:lnTo>
                <a:lnTo>
                  <a:pt x="0" y="129539"/>
                </a:lnTo>
                <a:lnTo>
                  <a:pt x="7031" y="170483"/>
                </a:lnTo>
                <a:lnTo>
                  <a:pt x="26610" y="206042"/>
                </a:lnTo>
                <a:lnTo>
                  <a:pt x="56466" y="234085"/>
                </a:lnTo>
                <a:lnTo>
                  <a:pt x="94327" y="252475"/>
                </a:lnTo>
                <a:lnTo>
                  <a:pt x="137922" y="259079"/>
                </a:lnTo>
                <a:lnTo>
                  <a:pt x="181516" y="252475"/>
                </a:lnTo>
                <a:lnTo>
                  <a:pt x="219377" y="234085"/>
                </a:lnTo>
                <a:lnTo>
                  <a:pt x="249233" y="206042"/>
                </a:lnTo>
                <a:lnTo>
                  <a:pt x="268812" y="170483"/>
                </a:lnTo>
                <a:lnTo>
                  <a:pt x="275844" y="129539"/>
                </a:lnTo>
                <a:lnTo>
                  <a:pt x="268812" y="88596"/>
                </a:lnTo>
                <a:lnTo>
                  <a:pt x="249233" y="53037"/>
                </a:lnTo>
                <a:lnTo>
                  <a:pt x="219377" y="24994"/>
                </a:lnTo>
                <a:lnTo>
                  <a:pt x="181516" y="6604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898641" y="3986021"/>
            <a:ext cx="276225" cy="259079"/>
          </a:xfrm>
          <a:custGeom>
            <a:avLst/>
            <a:gdLst/>
            <a:ahLst/>
            <a:cxnLst/>
            <a:rect l="l" t="t" r="r" b="b"/>
            <a:pathLst>
              <a:path w="276225" h="259079">
                <a:moveTo>
                  <a:pt x="0" y="129539"/>
                </a:moveTo>
                <a:lnTo>
                  <a:pt x="7031" y="88596"/>
                </a:lnTo>
                <a:lnTo>
                  <a:pt x="26610" y="53037"/>
                </a:lnTo>
                <a:lnTo>
                  <a:pt x="56466" y="24994"/>
                </a:lnTo>
                <a:lnTo>
                  <a:pt x="94327" y="6604"/>
                </a:lnTo>
                <a:lnTo>
                  <a:pt x="137922" y="0"/>
                </a:lnTo>
                <a:lnTo>
                  <a:pt x="181516" y="6604"/>
                </a:lnTo>
                <a:lnTo>
                  <a:pt x="219377" y="24994"/>
                </a:lnTo>
                <a:lnTo>
                  <a:pt x="249233" y="53037"/>
                </a:lnTo>
                <a:lnTo>
                  <a:pt x="268812" y="88596"/>
                </a:lnTo>
                <a:lnTo>
                  <a:pt x="275844" y="129539"/>
                </a:lnTo>
                <a:lnTo>
                  <a:pt x="268812" y="170483"/>
                </a:lnTo>
                <a:lnTo>
                  <a:pt x="249233" y="206042"/>
                </a:lnTo>
                <a:lnTo>
                  <a:pt x="219377" y="234085"/>
                </a:lnTo>
                <a:lnTo>
                  <a:pt x="181516" y="252475"/>
                </a:lnTo>
                <a:lnTo>
                  <a:pt x="137922" y="259079"/>
                </a:lnTo>
                <a:lnTo>
                  <a:pt x="94327" y="252475"/>
                </a:lnTo>
                <a:lnTo>
                  <a:pt x="56466" y="234085"/>
                </a:lnTo>
                <a:lnTo>
                  <a:pt x="26610" y="206042"/>
                </a:lnTo>
                <a:lnTo>
                  <a:pt x="7031" y="170483"/>
                </a:lnTo>
                <a:lnTo>
                  <a:pt x="0" y="129539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813040" y="4111752"/>
            <a:ext cx="2051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5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baseline="2314" sz="3600" spc="-2325">
                <a:latin typeface="Symbol"/>
                <a:cs typeface="Symbol"/>
              </a:rPr>
              <a:t></a:t>
            </a:r>
            <a:r>
              <a:rPr dirty="0" baseline="-3472" sz="360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3472" sz="36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157721" y="2422398"/>
            <a:ext cx="1524000" cy="1551940"/>
          </a:xfrm>
          <a:custGeom>
            <a:avLst/>
            <a:gdLst/>
            <a:ahLst/>
            <a:cxnLst/>
            <a:rect l="l" t="t" r="r" b="b"/>
            <a:pathLst>
              <a:path w="1524000" h="1551939">
                <a:moveTo>
                  <a:pt x="0" y="0"/>
                </a:moveTo>
                <a:lnTo>
                  <a:pt x="1524000" y="1551432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929121" y="5849873"/>
            <a:ext cx="276225" cy="259079"/>
          </a:xfrm>
          <a:custGeom>
            <a:avLst/>
            <a:gdLst/>
            <a:ahLst/>
            <a:cxnLst/>
            <a:rect l="l" t="t" r="r" b="b"/>
            <a:pathLst>
              <a:path w="276225" h="259079">
                <a:moveTo>
                  <a:pt x="137922" y="0"/>
                </a:moveTo>
                <a:lnTo>
                  <a:pt x="94327" y="6604"/>
                </a:lnTo>
                <a:lnTo>
                  <a:pt x="56466" y="24994"/>
                </a:lnTo>
                <a:lnTo>
                  <a:pt x="26610" y="53037"/>
                </a:lnTo>
                <a:lnTo>
                  <a:pt x="7031" y="88596"/>
                </a:lnTo>
                <a:lnTo>
                  <a:pt x="0" y="129539"/>
                </a:lnTo>
                <a:lnTo>
                  <a:pt x="7031" y="170483"/>
                </a:lnTo>
                <a:lnTo>
                  <a:pt x="26610" y="206042"/>
                </a:lnTo>
                <a:lnTo>
                  <a:pt x="56466" y="234085"/>
                </a:lnTo>
                <a:lnTo>
                  <a:pt x="94327" y="252475"/>
                </a:lnTo>
                <a:lnTo>
                  <a:pt x="137922" y="259079"/>
                </a:lnTo>
                <a:lnTo>
                  <a:pt x="181516" y="252475"/>
                </a:lnTo>
                <a:lnTo>
                  <a:pt x="219377" y="234085"/>
                </a:lnTo>
                <a:lnTo>
                  <a:pt x="249233" y="206042"/>
                </a:lnTo>
                <a:lnTo>
                  <a:pt x="268812" y="170483"/>
                </a:lnTo>
                <a:lnTo>
                  <a:pt x="275844" y="129539"/>
                </a:lnTo>
                <a:lnTo>
                  <a:pt x="268812" y="88596"/>
                </a:lnTo>
                <a:lnTo>
                  <a:pt x="249233" y="53037"/>
                </a:lnTo>
                <a:lnTo>
                  <a:pt x="219377" y="24994"/>
                </a:lnTo>
                <a:lnTo>
                  <a:pt x="181516" y="6604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929121" y="5849873"/>
            <a:ext cx="276225" cy="259079"/>
          </a:xfrm>
          <a:custGeom>
            <a:avLst/>
            <a:gdLst/>
            <a:ahLst/>
            <a:cxnLst/>
            <a:rect l="l" t="t" r="r" b="b"/>
            <a:pathLst>
              <a:path w="276225" h="259079">
                <a:moveTo>
                  <a:pt x="0" y="129539"/>
                </a:moveTo>
                <a:lnTo>
                  <a:pt x="7031" y="88596"/>
                </a:lnTo>
                <a:lnTo>
                  <a:pt x="26610" y="53037"/>
                </a:lnTo>
                <a:lnTo>
                  <a:pt x="56466" y="24994"/>
                </a:lnTo>
                <a:lnTo>
                  <a:pt x="94327" y="6604"/>
                </a:lnTo>
                <a:lnTo>
                  <a:pt x="137922" y="0"/>
                </a:lnTo>
                <a:lnTo>
                  <a:pt x="181516" y="6604"/>
                </a:lnTo>
                <a:lnTo>
                  <a:pt x="219377" y="24994"/>
                </a:lnTo>
                <a:lnTo>
                  <a:pt x="249233" y="53037"/>
                </a:lnTo>
                <a:lnTo>
                  <a:pt x="268812" y="88596"/>
                </a:lnTo>
                <a:lnTo>
                  <a:pt x="275844" y="129539"/>
                </a:lnTo>
                <a:lnTo>
                  <a:pt x="268812" y="170483"/>
                </a:lnTo>
                <a:lnTo>
                  <a:pt x="249233" y="206042"/>
                </a:lnTo>
                <a:lnTo>
                  <a:pt x="219377" y="234085"/>
                </a:lnTo>
                <a:lnTo>
                  <a:pt x="181516" y="252475"/>
                </a:lnTo>
                <a:lnTo>
                  <a:pt x="137922" y="259079"/>
                </a:lnTo>
                <a:lnTo>
                  <a:pt x="94327" y="252475"/>
                </a:lnTo>
                <a:lnTo>
                  <a:pt x="56466" y="234085"/>
                </a:lnTo>
                <a:lnTo>
                  <a:pt x="26610" y="206042"/>
                </a:lnTo>
                <a:lnTo>
                  <a:pt x="7031" y="170483"/>
                </a:lnTo>
                <a:lnTo>
                  <a:pt x="0" y="129539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235344" y="5829198"/>
            <a:ext cx="24955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55">
                <a:latin typeface="Symbol"/>
                <a:cs typeface="Symbol"/>
              </a:rPr>
              <a:t>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747969" y="4165600"/>
            <a:ext cx="276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15">
                <a:latin typeface="Symbol"/>
                <a:cs typeface="Symbol"/>
              </a:rPr>
              <a:t></a:t>
            </a:r>
            <a:r>
              <a:rPr dirty="0" baseline="1157" sz="3600" spc="-1537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dirty="0" baseline="6944" sz="360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baseline="6944" sz="3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94026" y="4190238"/>
            <a:ext cx="17145" cy="1629410"/>
          </a:xfrm>
          <a:custGeom>
            <a:avLst/>
            <a:gdLst/>
            <a:ahLst/>
            <a:cxnLst/>
            <a:rect l="l" t="t" r="r" b="b"/>
            <a:pathLst>
              <a:path w="17144" h="1629410">
                <a:moveTo>
                  <a:pt x="0" y="0"/>
                </a:moveTo>
                <a:lnTo>
                  <a:pt x="16764" y="1629156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82217" y="4207002"/>
            <a:ext cx="1430020" cy="1612900"/>
          </a:xfrm>
          <a:custGeom>
            <a:avLst/>
            <a:gdLst/>
            <a:ahLst/>
            <a:cxnLst/>
            <a:rect l="l" t="t" r="r" b="b"/>
            <a:pathLst>
              <a:path w="1430020" h="1612900">
                <a:moveTo>
                  <a:pt x="0" y="0"/>
                </a:moveTo>
                <a:lnTo>
                  <a:pt x="1429512" y="1612392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618490" y="366877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14">
                <a:latin typeface="Symbol"/>
                <a:cs typeface="Symbol"/>
              </a:rPr>
              <a:t></a:t>
            </a:r>
            <a:r>
              <a:rPr dirty="0" baseline="-12731" sz="3600" spc="-1537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dirty="0" baseline="-3472" sz="360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endParaRPr baseline="-3472" sz="36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57721" y="4077461"/>
            <a:ext cx="1438910" cy="0"/>
          </a:xfrm>
          <a:custGeom>
            <a:avLst/>
            <a:gdLst/>
            <a:ahLst/>
            <a:cxnLst/>
            <a:rect l="l" t="t" r="r" b="b"/>
            <a:pathLst>
              <a:path w="1438909" h="0">
                <a:moveTo>
                  <a:pt x="0" y="0"/>
                </a:moveTo>
                <a:lnTo>
                  <a:pt x="1438656" y="0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185153" y="4147565"/>
            <a:ext cx="1511935" cy="1728470"/>
          </a:xfrm>
          <a:custGeom>
            <a:avLst/>
            <a:gdLst/>
            <a:ahLst/>
            <a:cxnLst/>
            <a:rect l="l" t="t" r="r" b="b"/>
            <a:pathLst>
              <a:path w="1511934" h="1728470">
                <a:moveTo>
                  <a:pt x="0" y="1728216"/>
                </a:moveTo>
                <a:lnTo>
                  <a:pt x="1511808" y="0"/>
                </a:lnTo>
              </a:path>
            </a:pathLst>
          </a:custGeom>
          <a:ln w="381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699958" y="6577074"/>
            <a:ext cx="1270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</a:t>
            </a:fld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371" y="40792"/>
            <a:ext cx="6000115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748665" marR="5080" indent="-73660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Priority</a:t>
            </a:r>
            <a:r>
              <a:rPr dirty="0" spc="-50"/>
              <a:t> </a:t>
            </a:r>
            <a:r>
              <a:rPr dirty="0" spc="-5"/>
              <a:t>Queue-based  Implementation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255" y="1988820"/>
            <a:ext cx="4285488" cy="3354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255" y="1988820"/>
            <a:ext cx="4285615" cy="3354704"/>
          </a:xfrm>
          <a:custGeom>
            <a:avLst/>
            <a:gdLst/>
            <a:ahLst/>
            <a:cxnLst/>
            <a:rect l="l" t="t" r="r" b="b"/>
            <a:pathLst>
              <a:path w="4285615" h="3354704">
                <a:moveTo>
                  <a:pt x="0" y="0"/>
                </a:moveTo>
                <a:lnTo>
                  <a:pt x="4285488" y="0"/>
                </a:lnTo>
                <a:lnTo>
                  <a:pt x="4285488" y="3354324"/>
                </a:lnTo>
                <a:lnTo>
                  <a:pt x="0" y="33543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33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2558" y="2005096"/>
            <a:ext cx="4177665" cy="30168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0175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CC3300"/>
                </a:solidFill>
                <a:latin typeface="Calibri"/>
                <a:cs typeface="Calibri"/>
              </a:rPr>
              <a:t>Shortest</a:t>
            </a:r>
            <a:r>
              <a:rPr dirty="0" sz="2000" spc="-25" b="1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dirty="0" sz="2000" spc="-15" b="1">
                <a:solidFill>
                  <a:srgbClr val="CC3300"/>
                </a:solidFill>
                <a:latin typeface="Calibri"/>
                <a:cs typeface="Calibri"/>
              </a:rPr>
              <a:t>Paths</a:t>
            </a:r>
            <a:endParaRPr sz="2000">
              <a:latin typeface="Calibri"/>
              <a:cs typeface="Calibri"/>
            </a:endParaRPr>
          </a:p>
          <a:p>
            <a:pPr marL="12700" marR="178435" indent="-635">
              <a:lnSpc>
                <a:spcPct val="100000"/>
              </a:lnSpc>
              <a:spcBef>
                <a:spcPts val="25"/>
              </a:spcBef>
            </a:pPr>
            <a:r>
              <a:rPr dirty="0" sz="1600" spc="-25">
                <a:latin typeface="Calibri"/>
                <a:cs typeface="Calibri"/>
              </a:rPr>
              <a:t>Void </a:t>
            </a:r>
            <a:r>
              <a:rPr dirty="0" sz="1600" spc="-10">
                <a:latin typeface="Calibri"/>
                <a:cs typeface="Calibri"/>
              </a:rPr>
              <a:t>shortestPaths(EdgeList[] </a:t>
            </a:r>
            <a:r>
              <a:rPr dirty="0" sz="1600" spc="-15">
                <a:latin typeface="Calibri"/>
                <a:cs typeface="Calibri"/>
              </a:rPr>
              <a:t>adjInfo, </a:t>
            </a:r>
            <a:r>
              <a:rPr dirty="0" sz="1600" spc="-5">
                <a:latin typeface="Calibri"/>
                <a:cs typeface="Calibri"/>
              </a:rPr>
              <a:t>int n, int s,  int[] </a:t>
            </a:r>
            <a:r>
              <a:rPr dirty="0" sz="1600" spc="-10">
                <a:latin typeface="Calibri"/>
                <a:cs typeface="Calibri"/>
              </a:rPr>
              <a:t>parent,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float[]fringeWgt)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685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Calibri"/>
                <a:cs typeface="Calibri"/>
              </a:rPr>
              <a:t>int[] </a:t>
            </a:r>
            <a:r>
              <a:rPr dirty="0" sz="1600" spc="-10">
                <a:latin typeface="Calibri"/>
                <a:cs typeface="Calibri"/>
              </a:rPr>
              <a:t>status </a:t>
            </a:r>
            <a:r>
              <a:rPr dirty="0" sz="1600" spc="-5">
                <a:latin typeface="Calibri"/>
                <a:cs typeface="Calibri"/>
              </a:rPr>
              <a:t>= </a:t>
            </a:r>
            <a:r>
              <a:rPr dirty="0" sz="1600" spc="-10">
                <a:latin typeface="Calibri"/>
                <a:cs typeface="Calibri"/>
              </a:rPr>
              <a:t>new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int[n+1];</a:t>
            </a:r>
            <a:endParaRPr sz="160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MinPQ pq = </a:t>
            </a:r>
            <a:r>
              <a:rPr dirty="0" sz="1600" spc="-10">
                <a:latin typeface="Calibri"/>
                <a:cs typeface="Calibri"/>
              </a:rPr>
              <a:t>create(n, status, parent,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fringeWgt);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96850" marR="183261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insert(pq, s, -1, 0);  </a:t>
            </a:r>
            <a:r>
              <a:rPr dirty="0" sz="1600" spc="-10">
                <a:latin typeface="Calibri"/>
                <a:cs typeface="Calibri"/>
              </a:rPr>
              <a:t>while(isEmpty(pq)==false)</a:t>
            </a:r>
            <a:endParaRPr sz="1600">
              <a:latin typeface="Calibri"/>
              <a:cs typeface="Calibri"/>
            </a:endParaRPr>
          </a:p>
          <a:p>
            <a:pPr marL="381000" marR="122936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int v = </a:t>
            </a:r>
            <a:r>
              <a:rPr dirty="0" sz="1600" spc="-5">
                <a:solidFill>
                  <a:srgbClr val="FF0000"/>
                </a:solidFill>
                <a:latin typeface="Calibri"/>
                <a:cs typeface="Calibri"/>
              </a:rPr>
              <a:t>getMin</a:t>
            </a:r>
            <a:r>
              <a:rPr dirty="0" sz="1600" spc="-5">
                <a:latin typeface="Calibri"/>
                <a:cs typeface="Calibri"/>
              </a:rPr>
              <a:t>(pq);  </a:t>
            </a:r>
            <a:r>
              <a:rPr dirty="0" sz="1600" spc="-5">
                <a:solidFill>
                  <a:srgbClr val="FF0000"/>
                </a:solidFill>
                <a:latin typeface="Calibri"/>
                <a:cs typeface="Calibri"/>
              </a:rPr>
              <a:t>deleteMin</a:t>
            </a:r>
            <a:r>
              <a:rPr dirty="0" sz="1600" spc="-5">
                <a:latin typeface="Calibri"/>
                <a:cs typeface="Calibri"/>
              </a:rPr>
              <a:t>(pq);  </a:t>
            </a:r>
            <a:r>
              <a:rPr dirty="0" sz="1600" spc="-5">
                <a:solidFill>
                  <a:srgbClr val="FF0000"/>
                </a:solidFill>
                <a:latin typeface="Calibri"/>
                <a:cs typeface="Calibri"/>
              </a:rPr>
              <a:t>updateFringe</a:t>
            </a:r>
            <a:r>
              <a:rPr dirty="0" sz="1600" spc="-5">
                <a:latin typeface="Calibri"/>
                <a:cs typeface="Calibri"/>
              </a:rPr>
              <a:t>(pq, </a:t>
            </a:r>
            <a:r>
              <a:rPr dirty="0" sz="1600" spc="-10">
                <a:latin typeface="Calibri"/>
                <a:cs typeface="Calibri"/>
              </a:rPr>
              <a:t>adjInfo[v],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v);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0035" y="2421635"/>
            <a:ext cx="4104640" cy="4277995"/>
          </a:xfrm>
          <a:custGeom>
            <a:avLst/>
            <a:gdLst/>
            <a:ahLst/>
            <a:cxnLst/>
            <a:rect l="l" t="t" r="r" b="b"/>
            <a:pathLst>
              <a:path w="4104640" h="4277995">
                <a:moveTo>
                  <a:pt x="0" y="0"/>
                </a:moveTo>
                <a:lnTo>
                  <a:pt x="4104132" y="0"/>
                </a:lnTo>
                <a:lnTo>
                  <a:pt x="4104132" y="4277868"/>
                </a:lnTo>
                <a:lnTo>
                  <a:pt x="0" y="4277868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60035" y="2421635"/>
            <a:ext cx="4104640" cy="4277995"/>
          </a:xfrm>
          <a:custGeom>
            <a:avLst/>
            <a:gdLst/>
            <a:ahLst/>
            <a:cxnLst/>
            <a:rect l="l" t="t" r="r" b="b"/>
            <a:pathLst>
              <a:path w="4104640" h="4277995">
                <a:moveTo>
                  <a:pt x="0" y="0"/>
                </a:moveTo>
                <a:lnTo>
                  <a:pt x="4104132" y="0"/>
                </a:lnTo>
                <a:lnTo>
                  <a:pt x="4104132" y="4277868"/>
                </a:lnTo>
                <a:lnTo>
                  <a:pt x="0" y="427786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2631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38772" y="2441715"/>
            <a:ext cx="31769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void </a:t>
            </a:r>
            <a:r>
              <a:rPr dirty="0" sz="1600" spc="-5">
                <a:latin typeface="Calibri"/>
                <a:cs typeface="Calibri"/>
              </a:rPr>
              <a:t>updateFringe(MinPQ pq, </a:t>
            </a:r>
            <a:r>
              <a:rPr dirty="0" sz="1600" spc="-10">
                <a:latin typeface="Calibri"/>
                <a:cs typeface="Calibri"/>
              </a:rPr>
              <a:t>EdgeList  </a:t>
            </a:r>
            <a:r>
              <a:rPr dirty="0" sz="1600" spc="-20">
                <a:latin typeface="Calibri"/>
                <a:cs typeface="Calibri"/>
              </a:rPr>
              <a:t>adjInfoOfV, </a:t>
            </a:r>
            <a:r>
              <a:rPr dirty="0" sz="1600" spc="-5">
                <a:latin typeface="Calibri"/>
                <a:cs typeface="Calibri"/>
              </a:rPr>
              <a:t>int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01567" y="3974591"/>
            <a:ext cx="1557527" cy="1016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6998" y="4047302"/>
            <a:ext cx="1405890" cy="849630"/>
          </a:xfrm>
          <a:custGeom>
            <a:avLst/>
            <a:gdLst/>
            <a:ahLst/>
            <a:cxnLst/>
            <a:rect l="l" t="t" r="r" b="b"/>
            <a:pathLst>
              <a:path w="1405889" h="849629">
                <a:moveTo>
                  <a:pt x="949909" y="0"/>
                </a:moveTo>
                <a:lnTo>
                  <a:pt x="1007033" y="170713"/>
                </a:lnTo>
                <a:lnTo>
                  <a:pt x="0" y="507669"/>
                </a:lnTo>
                <a:lnTo>
                  <a:pt x="114236" y="849096"/>
                </a:lnTo>
                <a:lnTo>
                  <a:pt x="1121270" y="512152"/>
                </a:lnTo>
                <a:lnTo>
                  <a:pt x="1263508" y="512152"/>
                </a:lnTo>
                <a:lnTo>
                  <a:pt x="1405585" y="227190"/>
                </a:lnTo>
                <a:lnTo>
                  <a:pt x="949909" y="0"/>
                </a:lnTo>
                <a:close/>
              </a:path>
              <a:path w="1405889" h="849629">
                <a:moveTo>
                  <a:pt x="1263508" y="512152"/>
                </a:moveTo>
                <a:lnTo>
                  <a:pt x="1121270" y="512152"/>
                </a:lnTo>
                <a:lnTo>
                  <a:pt x="1178394" y="682866"/>
                </a:lnTo>
                <a:lnTo>
                  <a:pt x="1263508" y="512152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76998" y="4047302"/>
            <a:ext cx="1405890" cy="849630"/>
          </a:xfrm>
          <a:custGeom>
            <a:avLst/>
            <a:gdLst/>
            <a:ahLst/>
            <a:cxnLst/>
            <a:rect l="l" t="t" r="r" b="b"/>
            <a:pathLst>
              <a:path w="1405889" h="849629">
                <a:moveTo>
                  <a:pt x="1178394" y="682866"/>
                </a:moveTo>
                <a:lnTo>
                  <a:pt x="1121270" y="512152"/>
                </a:lnTo>
                <a:lnTo>
                  <a:pt x="114236" y="849096"/>
                </a:lnTo>
                <a:lnTo>
                  <a:pt x="0" y="507669"/>
                </a:lnTo>
                <a:lnTo>
                  <a:pt x="1007033" y="170713"/>
                </a:lnTo>
                <a:lnTo>
                  <a:pt x="949909" y="0"/>
                </a:lnTo>
                <a:lnTo>
                  <a:pt x="1405585" y="227190"/>
                </a:lnTo>
                <a:lnTo>
                  <a:pt x="1178394" y="682866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2571" y="6521090"/>
            <a:ext cx="38201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Lecturea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on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Algorithm Design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&amp; </a:t>
            </a:r>
            <a:r>
              <a:rPr dirty="0" sz="1200" spc="-5">
                <a:solidFill>
                  <a:srgbClr val="3E3E3E"/>
                </a:solidFill>
                <a:latin typeface="Palatino Linotype"/>
                <a:cs typeface="Palatino Linotype"/>
              </a:rPr>
              <a:t>Analysis (LADA),</a:t>
            </a:r>
            <a:r>
              <a:rPr dirty="0" sz="1200" spc="-5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1200">
                <a:solidFill>
                  <a:srgbClr val="3E3E3E"/>
                </a:solidFill>
                <a:latin typeface="Palatino Linotype"/>
                <a:cs typeface="Palatino Linotype"/>
              </a:rPr>
              <a:t>2015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6850" marR="82931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float </a:t>
            </a:r>
            <a:r>
              <a:rPr dirty="0" spc="-10"/>
              <a:t>myDist </a:t>
            </a:r>
            <a:r>
              <a:rPr dirty="0" spc="-5"/>
              <a:t>= </a:t>
            </a:r>
            <a:r>
              <a:rPr dirty="0" spc="-10"/>
              <a:t>pq.fringeWgt[v];  EdgeList</a:t>
            </a:r>
            <a:r>
              <a:rPr dirty="0" spc="-15"/>
              <a:t> </a:t>
            </a:r>
            <a:r>
              <a:rPr dirty="0" spc="-10"/>
              <a:t>remAdj;</a:t>
            </a:r>
          </a:p>
          <a:p>
            <a:pPr marL="196850" marR="1637030">
              <a:lnSpc>
                <a:spcPct val="100000"/>
              </a:lnSpc>
            </a:pPr>
            <a:r>
              <a:rPr dirty="0" spc="-10"/>
              <a:t>remAdj </a:t>
            </a:r>
            <a:r>
              <a:rPr dirty="0" spc="-5"/>
              <a:t>= </a:t>
            </a:r>
            <a:r>
              <a:rPr dirty="0" spc="-15"/>
              <a:t>adjInfoOfV;  </a:t>
            </a:r>
            <a:r>
              <a:rPr dirty="0" spc="-10"/>
              <a:t>while{remAdj </a:t>
            </a:r>
            <a:r>
              <a:rPr dirty="0" spc="-5"/>
              <a:t>!=</a:t>
            </a:r>
            <a:r>
              <a:rPr dirty="0" spc="15"/>
              <a:t> </a:t>
            </a:r>
            <a:r>
              <a:rPr dirty="0"/>
              <a:t>nil}</a:t>
            </a:r>
          </a:p>
          <a:p>
            <a:pPr marL="381000" marR="652780">
              <a:lnSpc>
                <a:spcPct val="100000"/>
              </a:lnSpc>
            </a:pPr>
            <a:r>
              <a:rPr dirty="0" spc="-15"/>
              <a:t>EdgeInfo wInfo </a:t>
            </a:r>
            <a:r>
              <a:rPr dirty="0" spc="-5"/>
              <a:t>= </a:t>
            </a:r>
            <a:r>
              <a:rPr dirty="0" spc="-10"/>
              <a:t>first(remAdj);  </a:t>
            </a:r>
            <a:r>
              <a:rPr dirty="0" spc="-5"/>
              <a:t>int w =</a:t>
            </a:r>
            <a:r>
              <a:rPr dirty="0" spc="-10"/>
              <a:t> </a:t>
            </a:r>
            <a:r>
              <a:rPr dirty="0" spc="-15"/>
              <a:t>wInfo.to;</a:t>
            </a:r>
          </a:p>
          <a:p>
            <a:pPr marL="381000" marR="5080">
              <a:lnSpc>
                <a:spcPct val="100000"/>
              </a:lnSpc>
            </a:pPr>
            <a:r>
              <a:rPr dirty="0" spc="-5"/>
              <a:t>float </a:t>
            </a:r>
            <a:r>
              <a:rPr dirty="0" spc="-10"/>
              <a:t>newDist </a:t>
            </a:r>
            <a:r>
              <a:rPr dirty="0" spc="-5"/>
              <a:t>= </a:t>
            </a:r>
            <a:r>
              <a:rPr dirty="0" spc="-10"/>
              <a:t>myDist </a:t>
            </a:r>
            <a:r>
              <a:rPr dirty="0" spc="-5"/>
              <a:t>+ </a:t>
            </a:r>
            <a:r>
              <a:rPr dirty="0" spc="-15"/>
              <a:t>wInfo.weight;  </a:t>
            </a:r>
            <a:r>
              <a:rPr dirty="0" spc="-5"/>
              <a:t>if(</a:t>
            </a:r>
            <a:r>
              <a:rPr dirty="0" spc="-5">
                <a:solidFill>
                  <a:srgbClr val="FF0000"/>
                </a:solidFill>
              </a:rPr>
              <a:t>pq.status[w]==unseen</a:t>
            </a:r>
            <a:r>
              <a:rPr dirty="0" spc="-5"/>
              <a:t>)</a:t>
            </a:r>
          </a:p>
          <a:p>
            <a:pPr marL="381000" marR="873760" indent="182245">
              <a:lnSpc>
                <a:spcPct val="100000"/>
              </a:lnSpc>
            </a:pPr>
            <a:r>
              <a:rPr dirty="0" spc="-20"/>
              <a:t>insert(pq,w,v,newDist);  </a:t>
            </a:r>
            <a:r>
              <a:rPr dirty="0" spc="-5"/>
              <a:t>else if(</a:t>
            </a:r>
            <a:r>
              <a:rPr dirty="0" spc="-5">
                <a:solidFill>
                  <a:srgbClr val="FF0000"/>
                </a:solidFill>
              </a:rPr>
              <a:t>pq.status[w] =</a:t>
            </a:r>
            <a:r>
              <a:rPr dirty="0" spc="-75">
                <a:solidFill>
                  <a:srgbClr val="FF0000"/>
                </a:solidFill>
              </a:rPr>
              <a:t> </a:t>
            </a:r>
            <a:r>
              <a:rPr dirty="0" spc="-5">
                <a:solidFill>
                  <a:srgbClr val="FF0000"/>
                </a:solidFill>
              </a:rPr>
              <a:t>fringe</a:t>
            </a:r>
            <a:r>
              <a:rPr dirty="0" spc="-5"/>
              <a:t>)</a:t>
            </a:r>
          </a:p>
          <a:p>
            <a:pPr marL="748030" marR="364490" indent="-184785">
              <a:lnSpc>
                <a:spcPct val="100000"/>
              </a:lnSpc>
            </a:pPr>
            <a:r>
              <a:rPr dirty="0" spc="-10"/>
              <a:t>if(newDist </a:t>
            </a:r>
            <a:r>
              <a:rPr dirty="0" spc="-5"/>
              <a:t>&lt; getPriority(pq,w))  </a:t>
            </a:r>
            <a:r>
              <a:rPr dirty="0" spc="-20"/>
              <a:t>decreaseKey(pq,w,v,newDist);</a:t>
            </a:r>
          </a:p>
          <a:p>
            <a:pPr marL="12700" marR="1289685" indent="368300">
              <a:lnSpc>
                <a:spcPct val="100000"/>
              </a:lnSpc>
            </a:pPr>
            <a:r>
              <a:rPr dirty="0" spc="-10"/>
              <a:t>remAdj </a:t>
            </a:r>
            <a:r>
              <a:rPr dirty="0" spc="-5"/>
              <a:t>= </a:t>
            </a:r>
            <a:r>
              <a:rPr dirty="0" spc="-10"/>
              <a:t>rest(remAdj);  return;</a:t>
            </a:r>
          </a:p>
          <a:p>
            <a:pPr algn="r" marR="89535">
              <a:lnSpc>
                <a:spcPts val="1045"/>
              </a:lnSpc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2015/5/19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12658" y="6536221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8"/>
                </a:solidFill>
                <a:latin typeface="Palatino Linotype"/>
                <a:cs typeface="Palatino Linotype"/>
              </a:rPr>
              <a:t>7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pull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0176" y="36576"/>
            <a:ext cx="4954511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5904" y="772667"/>
            <a:ext cx="185927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89176" y="772667"/>
            <a:ext cx="3532630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48200" y="772667"/>
            <a:ext cx="3736847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6842" y="184807"/>
            <a:ext cx="6828155" cy="149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Correctness</a:t>
            </a:r>
            <a:r>
              <a:rPr dirty="0" spc="-40"/>
              <a:t> </a:t>
            </a:r>
            <a:r>
              <a:rPr dirty="0" spc="-5"/>
              <a:t>of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pc="-5"/>
              <a:t>the </a:t>
            </a:r>
            <a:r>
              <a:rPr dirty="0" spc="-30"/>
              <a:t>Dijkstra’s</a:t>
            </a:r>
            <a:r>
              <a:rPr dirty="0" spc="-65"/>
              <a:t> </a:t>
            </a:r>
            <a:r>
              <a:rPr dirty="0" spc="-5"/>
              <a:t>Algorithm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2058285"/>
            <a:ext cx="53860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W(s-&gt;y-&gt;z)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&lt;</a:t>
            </a:r>
            <a:r>
              <a:rPr dirty="0" sz="3000" spc="-5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W(s-&gt;z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a-1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-&gt;z</a:t>
            </a:r>
            <a:r>
              <a:rPr dirty="0" baseline="-20833" sz="3000" b="1">
                <a:solidFill>
                  <a:srgbClr val="3E3E3E"/>
                </a:solidFill>
                <a:latin typeface="Palatino Linotype"/>
                <a:cs typeface="Palatino Linotype"/>
              </a:rPr>
              <a:t>a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-&gt;z)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3327" y="3539483"/>
            <a:ext cx="4464050" cy="2520950"/>
          </a:xfrm>
          <a:custGeom>
            <a:avLst/>
            <a:gdLst/>
            <a:ahLst/>
            <a:cxnLst/>
            <a:rect l="l" t="t" r="r" b="b"/>
            <a:pathLst>
              <a:path w="4464050" h="2520950">
                <a:moveTo>
                  <a:pt x="516470" y="488391"/>
                </a:moveTo>
                <a:lnTo>
                  <a:pt x="527386" y="443876"/>
                </a:lnTo>
                <a:lnTo>
                  <a:pt x="572342" y="355098"/>
                </a:lnTo>
                <a:lnTo>
                  <a:pt x="627138" y="267830"/>
                </a:lnTo>
                <a:lnTo>
                  <a:pt x="632299" y="256145"/>
                </a:lnTo>
                <a:lnTo>
                  <a:pt x="677051" y="197898"/>
                </a:lnTo>
                <a:lnTo>
                  <a:pt x="714071" y="185774"/>
                </a:lnTo>
                <a:lnTo>
                  <a:pt x="753742" y="179228"/>
                </a:lnTo>
                <a:lnTo>
                  <a:pt x="793153" y="173304"/>
                </a:lnTo>
                <a:lnTo>
                  <a:pt x="811786" y="169928"/>
                </a:lnTo>
                <a:lnTo>
                  <a:pt x="866940" y="157543"/>
                </a:lnTo>
                <a:lnTo>
                  <a:pt x="903698" y="141484"/>
                </a:lnTo>
                <a:lnTo>
                  <a:pt x="921802" y="132933"/>
                </a:lnTo>
                <a:lnTo>
                  <a:pt x="963318" y="120593"/>
                </a:lnTo>
                <a:lnTo>
                  <a:pt x="1009651" y="113320"/>
                </a:lnTo>
                <a:lnTo>
                  <a:pt x="1109526" y="100477"/>
                </a:lnTo>
                <a:lnTo>
                  <a:pt x="1194271" y="90189"/>
                </a:lnTo>
                <a:lnTo>
                  <a:pt x="1262911" y="82072"/>
                </a:lnTo>
                <a:lnTo>
                  <a:pt x="1291183" y="78778"/>
                </a:lnTo>
                <a:lnTo>
                  <a:pt x="1323386" y="69544"/>
                </a:lnTo>
                <a:lnTo>
                  <a:pt x="1371388" y="57774"/>
                </a:lnTo>
                <a:lnTo>
                  <a:pt x="1398351" y="56687"/>
                </a:lnTo>
                <a:lnTo>
                  <a:pt x="1420961" y="56215"/>
                </a:lnTo>
                <a:lnTo>
                  <a:pt x="1502171" y="52158"/>
                </a:lnTo>
                <a:lnTo>
                  <a:pt x="1567865" y="47269"/>
                </a:lnTo>
                <a:lnTo>
                  <a:pt x="1629791" y="42068"/>
                </a:lnTo>
                <a:lnTo>
                  <a:pt x="1678491" y="37565"/>
                </a:lnTo>
                <a:lnTo>
                  <a:pt x="1718650" y="33310"/>
                </a:lnTo>
                <a:lnTo>
                  <a:pt x="1792072" y="23745"/>
                </a:lnTo>
                <a:lnTo>
                  <a:pt x="1834702" y="17533"/>
                </a:lnTo>
                <a:lnTo>
                  <a:pt x="1887522" y="9768"/>
                </a:lnTo>
                <a:lnTo>
                  <a:pt x="1955215" y="0"/>
                </a:lnTo>
                <a:lnTo>
                  <a:pt x="2877489" y="15760"/>
                </a:lnTo>
                <a:lnTo>
                  <a:pt x="2914510" y="18246"/>
                </a:lnTo>
                <a:lnTo>
                  <a:pt x="2951351" y="22605"/>
                </a:lnTo>
                <a:lnTo>
                  <a:pt x="2988151" y="27480"/>
                </a:lnTo>
                <a:lnTo>
                  <a:pt x="3025051" y="31508"/>
                </a:lnTo>
                <a:lnTo>
                  <a:pt x="3080341" y="35891"/>
                </a:lnTo>
                <a:lnTo>
                  <a:pt x="3135682" y="39784"/>
                </a:lnTo>
                <a:lnTo>
                  <a:pt x="3191045" y="43479"/>
                </a:lnTo>
                <a:lnTo>
                  <a:pt x="3246399" y="47269"/>
                </a:lnTo>
                <a:lnTo>
                  <a:pt x="3260172" y="51382"/>
                </a:lnTo>
                <a:lnTo>
                  <a:pt x="3273909" y="55606"/>
                </a:lnTo>
                <a:lnTo>
                  <a:pt x="3287724" y="59603"/>
                </a:lnTo>
                <a:lnTo>
                  <a:pt x="3360632" y="75329"/>
                </a:lnTo>
                <a:lnTo>
                  <a:pt x="3406350" y="84228"/>
                </a:lnTo>
                <a:lnTo>
                  <a:pt x="3444936" y="90949"/>
                </a:lnTo>
                <a:lnTo>
                  <a:pt x="3524919" y="102754"/>
                </a:lnTo>
                <a:lnTo>
                  <a:pt x="3578415" y="110286"/>
                </a:lnTo>
                <a:lnTo>
                  <a:pt x="3591654" y="126500"/>
                </a:lnTo>
                <a:lnTo>
                  <a:pt x="3618138" y="158926"/>
                </a:lnTo>
                <a:lnTo>
                  <a:pt x="3690493" y="218029"/>
                </a:lnTo>
                <a:lnTo>
                  <a:pt x="3728132" y="247108"/>
                </a:lnTo>
                <a:lnTo>
                  <a:pt x="3779586" y="276800"/>
                </a:lnTo>
                <a:lnTo>
                  <a:pt x="3855097" y="299338"/>
                </a:lnTo>
                <a:lnTo>
                  <a:pt x="3882301" y="322541"/>
                </a:lnTo>
                <a:lnTo>
                  <a:pt x="3915444" y="350664"/>
                </a:lnTo>
                <a:lnTo>
                  <a:pt x="3965765" y="409613"/>
                </a:lnTo>
                <a:lnTo>
                  <a:pt x="4023339" y="455395"/>
                </a:lnTo>
                <a:lnTo>
                  <a:pt x="4051849" y="478387"/>
                </a:lnTo>
                <a:lnTo>
                  <a:pt x="4076446" y="504139"/>
                </a:lnTo>
                <a:lnTo>
                  <a:pt x="4085366" y="516152"/>
                </a:lnTo>
                <a:lnTo>
                  <a:pt x="4094086" y="528293"/>
                </a:lnTo>
                <a:lnTo>
                  <a:pt x="4103206" y="540174"/>
                </a:lnTo>
                <a:lnTo>
                  <a:pt x="4153216" y="587955"/>
                </a:lnTo>
                <a:lnTo>
                  <a:pt x="4191957" y="617945"/>
                </a:lnTo>
                <a:lnTo>
                  <a:pt x="4232886" y="646175"/>
                </a:lnTo>
                <a:lnTo>
                  <a:pt x="4279341" y="677443"/>
                </a:lnTo>
                <a:lnTo>
                  <a:pt x="4283563" y="693301"/>
                </a:lnTo>
                <a:lnTo>
                  <a:pt x="4297781" y="740460"/>
                </a:lnTo>
                <a:lnTo>
                  <a:pt x="4330731" y="798041"/>
                </a:lnTo>
                <a:lnTo>
                  <a:pt x="4371568" y="850734"/>
                </a:lnTo>
                <a:lnTo>
                  <a:pt x="4375532" y="874495"/>
                </a:lnTo>
                <a:lnTo>
                  <a:pt x="4383459" y="922015"/>
                </a:lnTo>
                <a:lnTo>
                  <a:pt x="4397884" y="961468"/>
                </a:lnTo>
                <a:lnTo>
                  <a:pt x="4418584" y="992199"/>
                </a:lnTo>
                <a:lnTo>
                  <a:pt x="4426902" y="1008278"/>
                </a:lnTo>
                <a:lnTo>
                  <a:pt x="4437705" y="1039396"/>
                </a:lnTo>
                <a:lnTo>
                  <a:pt x="4446754" y="1070949"/>
                </a:lnTo>
                <a:lnTo>
                  <a:pt x="4455100" y="1102679"/>
                </a:lnTo>
                <a:lnTo>
                  <a:pt x="4463796" y="1134325"/>
                </a:lnTo>
                <a:lnTo>
                  <a:pt x="4462563" y="1175515"/>
                </a:lnTo>
                <a:lnTo>
                  <a:pt x="4461930" y="1220015"/>
                </a:lnTo>
                <a:lnTo>
                  <a:pt x="4461554" y="1267223"/>
                </a:lnTo>
                <a:lnTo>
                  <a:pt x="4461094" y="1316535"/>
                </a:lnTo>
                <a:lnTo>
                  <a:pt x="4460210" y="1367348"/>
                </a:lnTo>
                <a:lnTo>
                  <a:pt x="4458561" y="1419059"/>
                </a:lnTo>
                <a:lnTo>
                  <a:pt x="4455806" y="1471065"/>
                </a:lnTo>
                <a:lnTo>
                  <a:pt x="4451603" y="1522763"/>
                </a:lnTo>
                <a:lnTo>
                  <a:pt x="4445613" y="1573549"/>
                </a:lnTo>
                <a:lnTo>
                  <a:pt x="4437492" y="1622820"/>
                </a:lnTo>
                <a:lnTo>
                  <a:pt x="4426902" y="1669973"/>
                </a:lnTo>
                <a:lnTo>
                  <a:pt x="4408462" y="1717230"/>
                </a:lnTo>
                <a:lnTo>
                  <a:pt x="4390856" y="1757208"/>
                </a:lnTo>
                <a:lnTo>
                  <a:pt x="4380413" y="1780541"/>
                </a:lnTo>
                <a:lnTo>
                  <a:pt x="4375071" y="1791767"/>
                </a:lnTo>
                <a:lnTo>
                  <a:pt x="4372767" y="1795424"/>
                </a:lnTo>
                <a:lnTo>
                  <a:pt x="4371441" y="1796050"/>
                </a:lnTo>
                <a:lnTo>
                  <a:pt x="4369030" y="1798184"/>
                </a:lnTo>
                <a:lnTo>
                  <a:pt x="4334675" y="1859013"/>
                </a:lnTo>
                <a:lnTo>
                  <a:pt x="4316390" y="1898464"/>
                </a:lnTo>
                <a:lnTo>
                  <a:pt x="4307510" y="1918283"/>
                </a:lnTo>
                <a:lnTo>
                  <a:pt x="4297781" y="1937791"/>
                </a:lnTo>
                <a:lnTo>
                  <a:pt x="4279407" y="1969342"/>
                </a:lnTo>
                <a:lnTo>
                  <a:pt x="4259913" y="2000446"/>
                </a:lnTo>
                <a:lnTo>
                  <a:pt x="4240910" y="2031731"/>
                </a:lnTo>
                <a:lnTo>
                  <a:pt x="4224007" y="2063826"/>
                </a:lnTo>
                <a:lnTo>
                  <a:pt x="4215794" y="2083993"/>
                </a:lnTo>
                <a:lnTo>
                  <a:pt x="4208251" y="2104480"/>
                </a:lnTo>
                <a:lnTo>
                  <a:pt x="4199363" y="2124331"/>
                </a:lnTo>
                <a:lnTo>
                  <a:pt x="4162667" y="2168719"/>
                </a:lnTo>
                <a:lnTo>
                  <a:pt x="4106793" y="2215875"/>
                </a:lnTo>
                <a:lnTo>
                  <a:pt x="4026770" y="2270655"/>
                </a:lnTo>
                <a:lnTo>
                  <a:pt x="3990905" y="2295721"/>
                </a:lnTo>
                <a:lnTo>
                  <a:pt x="3947842" y="2326694"/>
                </a:lnTo>
                <a:lnTo>
                  <a:pt x="3907043" y="2348708"/>
                </a:lnTo>
                <a:lnTo>
                  <a:pt x="3858474" y="2365329"/>
                </a:lnTo>
                <a:lnTo>
                  <a:pt x="3818204" y="2378913"/>
                </a:lnTo>
                <a:lnTo>
                  <a:pt x="3786573" y="2406244"/>
                </a:lnTo>
                <a:lnTo>
                  <a:pt x="3760718" y="2428959"/>
                </a:lnTo>
                <a:lnTo>
                  <a:pt x="3739619" y="2447454"/>
                </a:lnTo>
                <a:lnTo>
                  <a:pt x="3707620" y="2473378"/>
                </a:lnTo>
                <a:lnTo>
                  <a:pt x="3669849" y="2490568"/>
                </a:lnTo>
                <a:lnTo>
                  <a:pt x="3639609" y="2492208"/>
                </a:lnTo>
                <a:lnTo>
                  <a:pt x="3619918" y="2491275"/>
                </a:lnTo>
                <a:lnTo>
                  <a:pt x="3595822" y="2489706"/>
                </a:lnTo>
                <a:lnTo>
                  <a:pt x="3566303" y="2487896"/>
                </a:lnTo>
                <a:lnTo>
                  <a:pt x="3530343" y="2486245"/>
                </a:lnTo>
                <a:lnTo>
                  <a:pt x="3486924" y="2485151"/>
                </a:lnTo>
                <a:lnTo>
                  <a:pt x="3435028" y="2485011"/>
                </a:lnTo>
                <a:lnTo>
                  <a:pt x="3373637" y="2486224"/>
                </a:lnTo>
                <a:lnTo>
                  <a:pt x="3301733" y="2489187"/>
                </a:lnTo>
                <a:lnTo>
                  <a:pt x="3250054" y="2491933"/>
                </a:lnTo>
                <a:lnTo>
                  <a:pt x="3198387" y="2494850"/>
                </a:lnTo>
                <a:lnTo>
                  <a:pt x="3146732" y="2497906"/>
                </a:lnTo>
                <a:lnTo>
                  <a:pt x="3095085" y="2501072"/>
                </a:lnTo>
                <a:lnTo>
                  <a:pt x="3043445" y="2504317"/>
                </a:lnTo>
                <a:lnTo>
                  <a:pt x="2991809" y="2507613"/>
                </a:lnTo>
                <a:lnTo>
                  <a:pt x="2940175" y="2510928"/>
                </a:lnTo>
                <a:lnTo>
                  <a:pt x="2888540" y="2514234"/>
                </a:lnTo>
                <a:lnTo>
                  <a:pt x="2836903" y="2517500"/>
                </a:lnTo>
                <a:lnTo>
                  <a:pt x="2785262" y="2520696"/>
                </a:lnTo>
                <a:lnTo>
                  <a:pt x="1143609" y="2504947"/>
                </a:lnTo>
                <a:lnTo>
                  <a:pt x="1078641" y="2499910"/>
                </a:lnTo>
                <a:lnTo>
                  <a:pt x="1014501" y="2489187"/>
                </a:lnTo>
                <a:lnTo>
                  <a:pt x="959042" y="2473842"/>
                </a:lnTo>
                <a:lnTo>
                  <a:pt x="931639" y="2465162"/>
                </a:lnTo>
                <a:lnTo>
                  <a:pt x="903820" y="2457678"/>
                </a:lnTo>
                <a:lnTo>
                  <a:pt x="851210" y="2446027"/>
                </a:lnTo>
                <a:lnTo>
                  <a:pt x="812826" y="2438145"/>
                </a:lnTo>
                <a:lnTo>
                  <a:pt x="767087" y="2430243"/>
                </a:lnTo>
                <a:lnTo>
                  <a:pt x="753911" y="2428500"/>
                </a:lnTo>
                <a:lnTo>
                  <a:pt x="743315" y="2427079"/>
                </a:lnTo>
                <a:lnTo>
                  <a:pt x="697893" y="2416138"/>
                </a:lnTo>
                <a:lnTo>
                  <a:pt x="627138" y="2394661"/>
                </a:lnTo>
                <a:lnTo>
                  <a:pt x="587659" y="2381880"/>
                </a:lnTo>
                <a:lnTo>
                  <a:pt x="543252" y="2366262"/>
                </a:lnTo>
                <a:lnTo>
                  <a:pt x="499287" y="2349089"/>
                </a:lnTo>
                <a:lnTo>
                  <a:pt x="461137" y="2331643"/>
                </a:lnTo>
                <a:lnTo>
                  <a:pt x="403296" y="2302873"/>
                </a:lnTo>
                <a:lnTo>
                  <a:pt x="350456" y="2268626"/>
                </a:lnTo>
                <a:lnTo>
                  <a:pt x="336163" y="2257149"/>
                </a:lnTo>
                <a:lnTo>
                  <a:pt x="321560" y="2245893"/>
                </a:lnTo>
                <a:lnTo>
                  <a:pt x="268657" y="2187110"/>
                </a:lnTo>
                <a:lnTo>
                  <a:pt x="258185" y="2157500"/>
                </a:lnTo>
                <a:lnTo>
                  <a:pt x="254817" y="2141544"/>
                </a:lnTo>
                <a:lnTo>
                  <a:pt x="239788" y="2111082"/>
                </a:lnTo>
                <a:lnTo>
                  <a:pt x="231491" y="2098814"/>
                </a:lnTo>
                <a:lnTo>
                  <a:pt x="222027" y="2087125"/>
                </a:lnTo>
                <a:lnTo>
                  <a:pt x="212220" y="2075601"/>
                </a:lnTo>
                <a:lnTo>
                  <a:pt x="202895" y="2063826"/>
                </a:lnTo>
                <a:lnTo>
                  <a:pt x="174162" y="2023353"/>
                </a:lnTo>
                <a:lnTo>
                  <a:pt x="159417" y="2001116"/>
                </a:lnTo>
                <a:lnTo>
                  <a:pt x="151257" y="1989278"/>
                </a:lnTo>
                <a:lnTo>
                  <a:pt x="142274" y="1980003"/>
                </a:lnTo>
                <a:lnTo>
                  <a:pt x="125066" y="1965453"/>
                </a:lnTo>
                <a:lnTo>
                  <a:pt x="92227" y="1937791"/>
                </a:lnTo>
                <a:lnTo>
                  <a:pt x="88345" y="1921806"/>
                </a:lnTo>
                <a:lnTo>
                  <a:pt x="73774" y="1874774"/>
                </a:lnTo>
                <a:lnTo>
                  <a:pt x="29452" y="1814809"/>
                </a:lnTo>
                <a:lnTo>
                  <a:pt x="0" y="1780247"/>
                </a:lnTo>
                <a:lnTo>
                  <a:pt x="2764" y="1730342"/>
                </a:lnTo>
                <a:lnTo>
                  <a:pt x="5159" y="1680413"/>
                </a:lnTo>
                <a:lnTo>
                  <a:pt x="7553" y="1630483"/>
                </a:lnTo>
                <a:lnTo>
                  <a:pt x="10318" y="1580573"/>
                </a:lnTo>
                <a:lnTo>
                  <a:pt x="13823" y="1530708"/>
                </a:lnTo>
                <a:lnTo>
                  <a:pt x="18440" y="1480908"/>
                </a:lnTo>
                <a:lnTo>
                  <a:pt x="36893" y="1433652"/>
                </a:lnTo>
                <a:lnTo>
                  <a:pt x="63131" y="1397446"/>
                </a:lnTo>
                <a:lnTo>
                  <a:pt x="90955" y="1362084"/>
                </a:lnTo>
                <a:lnTo>
                  <a:pt x="119416" y="1327060"/>
                </a:lnTo>
                <a:lnTo>
                  <a:pt x="147561" y="1291869"/>
                </a:lnTo>
                <a:lnTo>
                  <a:pt x="172499" y="1260408"/>
                </a:lnTo>
                <a:lnTo>
                  <a:pt x="206768" y="1205683"/>
                </a:lnTo>
                <a:lnTo>
                  <a:pt x="221348" y="1165821"/>
                </a:lnTo>
                <a:lnTo>
                  <a:pt x="232079" y="1126743"/>
                </a:lnTo>
                <a:lnTo>
                  <a:pt x="240922" y="1087288"/>
                </a:lnTo>
                <a:lnTo>
                  <a:pt x="249198" y="1047714"/>
                </a:lnTo>
                <a:lnTo>
                  <a:pt x="258229" y="1008278"/>
                </a:lnTo>
                <a:lnTo>
                  <a:pt x="261130" y="991879"/>
                </a:lnTo>
                <a:lnTo>
                  <a:pt x="263512" y="975174"/>
                </a:lnTo>
                <a:lnTo>
                  <a:pt x="267866" y="959266"/>
                </a:lnTo>
                <a:lnTo>
                  <a:pt x="276682" y="945260"/>
                </a:lnTo>
                <a:lnTo>
                  <a:pt x="287857" y="938067"/>
                </a:lnTo>
                <a:lnTo>
                  <a:pt x="301986" y="934491"/>
                </a:lnTo>
                <a:lnTo>
                  <a:pt x="317297" y="932362"/>
                </a:lnTo>
                <a:lnTo>
                  <a:pt x="332016" y="929513"/>
                </a:lnTo>
                <a:lnTo>
                  <a:pt x="341048" y="913672"/>
                </a:lnTo>
                <a:lnTo>
                  <a:pt x="349958" y="897775"/>
                </a:lnTo>
                <a:lnTo>
                  <a:pt x="359119" y="881992"/>
                </a:lnTo>
                <a:lnTo>
                  <a:pt x="368909" y="866495"/>
                </a:lnTo>
                <a:lnTo>
                  <a:pt x="377919" y="854559"/>
                </a:lnTo>
                <a:lnTo>
                  <a:pt x="387761" y="843051"/>
                </a:lnTo>
                <a:lnTo>
                  <a:pt x="397400" y="831448"/>
                </a:lnTo>
                <a:lnTo>
                  <a:pt x="405803" y="819226"/>
                </a:lnTo>
                <a:lnTo>
                  <a:pt x="411022" y="807620"/>
                </a:lnTo>
                <a:lnTo>
                  <a:pt x="414742" y="795474"/>
                </a:lnTo>
                <a:lnTo>
                  <a:pt x="418602" y="783389"/>
                </a:lnTo>
                <a:lnTo>
                  <a:pt x="424243" y="771969"/>
                </a:lnTo>
                <a:lnTo>
                  <a:pt x="442882" y="748284"/>
                </a:lnTo>
                <a:lnTo>
                  <a:pt x="463951" y="725763"/>
                </a:lnTo>
                <a:lnTo>
                  <a:pt x="483613" y="702714"/>
                </a:lnTo>
                <a:lnTo>
                  <a:pt x="511107" y="644810"/>
                </a:lnTo>
                <a:lnTo>
                  <a:pt x="527892" y="601962"/>
                </a:lnTo>
                <a:lnTo>
                  <a:pt x="543580" y="557469"/>
                </a:lnTo>
                <a:lnTo>
                  <a:pt x="553364" y="519899"/>
                </a:lnTo>
                <a:lnTo>
                  <a:pt x="546969" y="514305"/>
                </a:lnTo>
                <a:lnTo>
                  <a:pt x="531283" y="514051"/>
                </a:lnTo>
                <a:lnTo>
                  <a:pt x="517415" y="508844"/>
                </a:lnTo>
                <a:lnTo>
                  <a:pt x="516470" y="488391"/>
                </a:lnTo>
                <a:close/>
              </a:path>
            </a:pathLst>
          </a:custGeom>
          <a:ln w="28956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70753" y="4451591"/>
            <a:ext cx="761604" cy="730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88947" y="4547615"/>
            <a:ext cx="72758" cy="64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88947" y="4987251"/>
            <a:ext cx="510539" cy="179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21130" y="4493514"/>
            <a:ext cx="649605" cy="612775"/>
          </a:xfrm>
          <a:custGeom>
            <a:avLst/>
            <a:gdLst/>
            <a:ahLst/>
            <a:cxnLst/>
            <a:rect l="l" t="t" r="r" b="b"/>
            <a:pathLst>
              <a:path w="649605" h="612775">
                <a:moveTo>
                  <a:pt x="324612" y="0"/>
                </a:moveTo>
                <a:lnTo>
                  <a:pt x="276644" y="3321"/>
                </a:lnTo>
                <a:lnTo>
                  <a:pt x="230861" y="12969"/>
                </a:lnTo>
                <a:lnTo>
                  <a:pt x="187765" y="28470"/>
                </a:lnTo>
                <a:lnTo>
                  <a:pt x="147859" y="49351"/>
                </a:lnTo>
                <a:lnTo>
                  <a:pt x="111644" y="75136"/>
                </a:lnTo>
                <a:lnTo>
                  <a:pt x="79623" y="105353"/>
                </a:lnTo>
                <a:lnTo>
                  <a:pt x="52298" y="139527"/>
                </a:lnTo>
                <a:lnTo>
                  <a:pt x="30171" y="177186"/>
                </a:lnTo>
                <a:lnTo>
                  <a:pt x="13744" y="217854"/>
                </a:lnTo>
                <a:lnTo>
                  <a:pt x="3519" y="261057"/>
                </a:lnTo>
                <a:lnTo>
                  <a:pt x="0" y="306324"/>
                </a:lnTo>
                <a:lnTo>
                  <a:pt x="3519" y="351590"/>
                </a:lnTo>
                <a:lnTo>
                  <a:pt x="13744" y="394793"/>
                </a:lnTo>
                <a:lnTo>
                  <a:pt x="30171" y="435461"/>
                </a:lnTo>
                <a:lnTo>
                  <a:pt x="52298" y="473120"/>
                </a:lnTo>
                <a:lnTo>
                  <a:pt x="79623" y="507294"/>
                </a:lnTo>
                <a:lnTo>
                  <a:pt x="111644" y="537511"/>
                </a:lnTo>
                <a:lnTo>
                  <a:pt x="147859" y="563296"/>
                </a:lnTo>
                <a:lnTo>
                  <a:pt x="187765" y="584177"/>
                </a:lnTo>
                <a:lnTo>
                  <a:pt x="230861" y="599678"/>
                </a:lnTo>
                <a:lnTo>
                  <a:pt x="276644" y="609326"/>
                </a:lnTo>
                <a:lnTo>
                  <a:pt x="324612" y="612648"/>
                </a:lnTo>
                <a:lnTo>
                  <a:pt x="372579" y="609326"/>
                </a:lnTo>
                <a:lnTo>
                  <a:pt x="418362" y="599678"/>
                </a:lnTo>
                <a:lnTo>
                  <a:pt x="461458" y="584177"/>
                </a:lnTo>
                <a:lnTo>
                  <a:pt x="501364" y="563296"/>
                </a:lnTo>
                <a:lnTo>
                  <a:pt x="537579" y="537511"/>
                </a:lnTo>
                <a:lnTo>
                  <a:pt x="569600" y="507294"/>
                </a:lnTo>
                <a:lnTo>
                  <a:pt x="596925" y="473120"/>
                </a:lnTo>
                <a:lnTo>
                  <a:pt x="619052" y="435461"/>
                </a:lnTo>
                <a:lnTo>
                  <a:pt x="635479" y="394793"/>
                </a:lnTo>
                <a:lnTo>
                  <a:pt x="645704" y="351590"/>
                </a:lnTo>
                <a:lnTo>
                  <a:pt x="649224" y="306324"/>
                </a:lnTo>
                <a:lnTo>
                  <a:pt x="645704" y="261057"/>
                </a:lnTo>
                <a:lnTo>
                  <a:pt x="635479" y="217854"/>
                </a:lnTo>
                <a:lnTo>
                  <a:pt x="619052" y="177186"/>
                </a:lnTo>
                <a:lnTo>
                  <a:pt x="596925" y="139527"/>
                </a:lnTo>
                <a:lnTo>
                  <a:pt x="569600" y="105353"/>
                </a:lnTo>
                <a:lnTo>
                  <a:pt x="537579" y="75136"/>
                </a:lnTo>
                <a:lnTo>
                  <a:pt x="501364" y="49351"/>
                </a:lnTo>
                <a:lnTo>
                  <a:pt x="461458" y="28470"/>
                </a:lnTo>
                <a:lnTo>
                  <a:pt x="418362" y="12969"/>
                </a:lnTo>
                <a:lnTo>
                  <a:pt x="372579" y="3321"/>
                </a:lnTo>
                <a:lnTo>
                  <a:pt x="324612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1130" y="4493514"/>
            <a:ext cx="649605" cy="612775"/>
          </a:xfrm>
          <a:custGeom>
            <a:avLst/>
            <a:gdLst/>
            <a:ahLst/>
            <a:cxnLst/>
            <a:rect l="l" t="t" r="r" b="b"/>
            <a:pathLst>
              <a:path w="649605" h="612775">
                <a:moveTo>
                  <a:pt x="0" y="306324"/>
                </a:moveTo>
                <a:lnTo>
                  <a:pt x="3519" y="261057"/>
                </a:lnTo>
                <a:lnTo>
                  <a:pt x="13744" y="217854"/>
                </a:lnTo>
                <a:lnTo>
                  <a:pt x="30171" y="177186"/>
                </a:lnTo>
                <a:lnTo>
                  <a:pt x="52298" y="139527"/>
                </a:lnTo>
                <a:lnTo>
                  <a:pt x="79623" y="105353"/>
                </a:lnTo>
                <a:lnTo>
                  <a:pt x="111644" y="75136"/>
                </a:lnTo>
                <a:lnTo>
                  <a:pt x="147859" y="49351"/>
                </a:lnTo>
                <a:lnTo>
                  <a:pt x="187765" y="28470"/>
                </a:lnTo>
                <a:lnTo>
                  <a:pt x="230861" y="12969"/>
                </a:lnTo>
                <a:lnTo>
                  <a:pt x="276644" y="3321"/>
                </a:lnTo>
                <a:lnTo>
                  <a:pt x="324612" y="0"/>
                </a:lnTo>
                <a:lnTo>
                  <a:pt x="372579" y="3321"/>
                </a:lnTo>
                <a:lnTo>
                  <a:pt x="418362" y="12969"/>
                </a:lnTo>
                <a:lnTo>
                  <a:pt x="461458" y="28470"/>
                </a:lnTo>
                <a:lnTo>
                  <a:pt x="501364" y="49351"/>
                </a:lnTo>
                <a:lnTo>
                  <a:pt x="537579" y="75136"/>
                </a:lnTo>
                <a:lnTo>
                  <a:pt x="569600" y="105353"/>
                </a:lnTo>
                <a:lnTo>
                  <a:pt x="596925" y="139527"/>
                </a:lnTo>
                <a:lnTo>
                  <a:pt x="619052" y="177186"/>
                </a:lnTo>
                <a:lnTo>
                  <a:pt x="635479" y="217854"/>
                </a:lnTo>
                <a:lnTo>
                  <a:pt x="645704" y="261057"/>
                </a:lnTo>
                <a:lnTo>
                  <a:pt x="649224" y="306324"/>
                </a:lnTo>
                <a:lnTo>
                  <a:pt x="645704" y="351590"/>
                </a:lnTo>
                <a:lnTo>
                  <a:pt x="635479" y="394793"/>
                </a:lnTo>
                <a:lnTo>
                  <a:pt x="619052" y="435461"/>
                </a:lnTo>
                <a:lnTo>
                  <a:pt x="596925" y="473120"/>
                </a:lnTo>
                <a:lnTo>
                  <a:pt x="569600" y="507294"/>
                </a:lnTo>
                <a:lnTo>
                  <a:pt x="537579" y="537511"/>
                </a:lnTo>
                <a:lnTo>
                  <a:pt x="501364" y="563296"/>
                </a:lnTo>
                <a:lnTo>
                  <a:pt x="461458" y="584177"/>
                </a:lnTo>
                <a:lnTo>
                  <a:pt x="418362" y="599678"/>
                </a:lnTo>
                <a:lnTo>
                  <a:pt x="372579" y="609326"/>
                </a:lnTo>
                <a:lnTo>
                  <a:pt x="324612" y="612648"/>
                </a:lnTo>
                <a:lnTo>
                  <a:pt x="276644" y="609326"/>
                </a:lnTo>
                <a:lnTo>
                  <a:pt x="230861" y="599678"/>
                </a:lnTo>
                <a:lnTo>
                  <a:pt x="187765" y="584177"/>
                </a:lnTo>
                <a:lnTo>
                  <a:pt x="147859" y="563296"/>
                </a:lnTo>
                <a:lnTo>
                  <a:pt x="111644" y="537511"/>
                </a:lnTo>
                <a:lnTo>
                  <a:pt x="79623" y="507294"/>
                </a:lnTo>
                <a:lnTo>
                  <a:pt x="52298" y="473120"/>
                </a:lnTo>
                <a:lnTo>
                  <a:pt x="30171" y="435461"/>
                </a:lnTo>
                <a:lnTo>
                  <a:pt x="13744" y="394793"/>
                </a:lnTo>
                <a:lnTo>
                  <a:pt x="3519" y="351590"/>
                </a:lnTo>
                <a:lnTo>
                  <a:pt x="0" y="306324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83804" y="3841439"/>
            <a:ext cx="763873" cy="7301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57600" y="3983735"/>
            <a:ext cx="63842" cy="98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57600" y="4296867"/>
            <a:ext cx="562355" cy="1989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37026" y="3883914"/>
            <a:ext cx="647700" cy="611505"/>
          </a:xfrm>
          <a:custGeom>
            <a:avLst/>
            <a:gdLst/>
            <a:ahLst/>
            <a:cxnLst/>
            <a:rect l="l" t="t" r="r" b="b"/>
            <a:pathLst>
              <a:path w="647700" h="611504">
                <a:moveTo>
                  <a:pt x="323850" y="0"/>
                </a:moveTo>
                <a:lnTo>
                  <a:pt x="275994" y="3313"/>
                </a:lnTo>
                <a:lnTo>
                  <a:pt x="230319" y="12937"/>
                </a:lnTo>
                <a:lnTo>
                  <a:pt x="187324" y="28399"/>
                </a:lnTo>
                <a:lnTo>
                  <a:pt x="147511" y="49227"/>
                </a:lnTo>
                <a:lnTo>
                  <a:pt x="111381" y="74949"/>
                </a:lnTo>
                <a:lnTo>
                  <a:pt x="79436" y="105090"/>
                </a:lnTo>
                <a:lnTo>
                  <a:pt x="52175" y="139180"/>
                </a:lnTo>
                <a:lnTo>
                  <a:pt x="30099" y="176744"/>
                </a:lnTo>
                <a:lnTo>
                  <a:pt x="13711" y="217311"/>
                </a:lnTo>
                <a:lnTo>
                  <a:pt x="3511" y="260408"/>
                </a:lnTo>
                <a:lnTo>
                  <a:pt x="0" y="305562"/>
                </a:lnTo>
                <a:lnTo>
                  <a:pt x="3511" y="350715"/>
                </a:lnTo>
                <a:lnTo>
                  <a:pt x="13711" y="393812"/>
                </a:lnTo>
                <a:lnTo>
                  <a:pt x="30099" y="434379"/>
                </a:lnTo>
                <a:lnTo>
                  <a:pt x="52175" y="471943"/>
                </a:lnTo>
                <a:lnTo>
                  <a:pt x="79436" y="506033"/>
                </a:lnTo>
                <a:lnTo>
                  <a:pt x="111381" y="536174"/>
                </a:lnTo>
                <a:lnTo>
                  <a:pt x="147511" y="561896"/>
                </a:lnTo>
                <a:lnTo>
                  <a:pt x="187324" y="582724"/>
                </a:lnTo>
                <a:lnTo>
                  <a:pt x="230319" y="598186"/>
                </a:lnTo>
                <a:lnTo>
                  <a:pt x="275994" y="607810"/>
                </a:lnTo>
                <a:lnTo>
                  <a:pt x="323850" y="611124"/>
                </a:lnTo>
                <a:lnTo>
                  <a:pt x="371705" y="607810"/>
                </a:lnTo>
                <a:lnTo>
                  <a:pt x="417380" y="598186"/>
                </a:lnTo>
                <a:lnTo>
                  <a:pt x="460375" y="582724"/>
                </a:lnTo>
                <a:lnTo>
                  <a:pt x="500188" y="561896"/>
                </a:lnTo>
                <a:lnTo>
                  <a:pt x="536318" y="536174"/>
                </a:lnTo>
                <a:lnTo>
                  <a:pt x="568263" y="506033"/>
                </a:lnTo>
                <a:lnTo>
                  <a:pt x="595524" y="471943"/>
                </a:lnTo>
                <a:lnTo>
                  <a:pt x="617600" y="434379"/>
                </a:lnTo>
                <a:lnTo>
                  <a:pt x="633988" y="393812"/>
                </a:lnTo>
                <a:lnTo>
                  <a:pt x="644188" y="350715"/>
                </a:lnTo>
                <a:lnTo>
                  <a:pt x="647700" y="305562"/>
                </a:lnTo>
                <a:lnTo>
                  <a:pt x="644188" y="260408"/>
                </a:lnTo>
                <a:lnTo>
                  <a:pt x="633988" y="217311"/>
                </a:lnTo>
                <a:lnTo>
                  <a:pt x="617600" y="176744"/>
                </a:lnTo>
                <a:lnTo>
                  <a:pt x="595524" y="139180"/>
                </a:lnTo>
                <a:lnTo>
                  <a:pt x="568263" y="105090"/>
                </a:lnTo>
                <a:lnTo>
                  <a:pt x="536318" y="74949"/>
                </a:lnTo>
                <a:lnTo>
                  <a:pt x="500188" y="49227"/>
                </a:lnTo>
                <a:lnTo>
                  <a:pt x="460375" y="28399"/>
                </a:lnTo>
                <a:lnTo>
                  <a:pt x="417380" y="12937"/>
                </a:lnTo>
                <a:lnTo>
                  <a:pt x="371705" y="3313"/>
                </a:lnTo>
                <a:lnTo>
                  <a:pt x="32385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37026" y="3883914"/>
            <a:ext cx="647700" cy="611505"/>
          </a:xfrm>
          <a:custGeom>
            <a:avLst/>
            <a:gdLst/>
            <a:ahLst/>
            <a:cxnLst/>
            <a:rect l="l" t="t" r="r" b="b"/>
            <a:pathLst>
              <a:path w="647700" h="611504">
                <a:moveTo>
                  <a:pt x="0" y="305562"/>
                </a:moveTo>
                <a:lnTo>
                  <a:pt x="3511" y="260408"/>
                </a:lnTo>
                <a:lnTo>
                  <a:pt x="13711" y="217311"/>
                </a:lnTo>
                <a:lnTo>
                  <a:pt x="30099" y="176744"/>
                </a:lnTo>
                <a:lnTo>
                  <a:pt x="52175" y="139180"/>
                </a:lnTo>
                <a:lnTo>
                  <a:pt x="79436" y="105090"/>
                </a:lnTo>
                <a:lnTo>
                  <a:pt x="111381" y="74949"/>
                </a:lnTo>
                <a:lnTo>
                  <a:pt x="147511" y="49227"/>
                </a:lnTo>
                <a:lnTo>
                  <a:pt x="187324" y="28399"/>
                </a:lnTo>
                <a:lnTo>
                  <a:pt x="230319" y="12937"/>
                </a:lnTo>
                <a:lnTo>
                  <a:pt x="275994" y="3313"/>
                </a:lnTo>
                <a:lnTo>
                  <a:pt x="323850" y="0"/>
                </a:lnTo>
                <a:lnTo>
                  <a:pt x="371705" y="3313"/>
                </a:lnTo>
                <a:lnTo>
                  <a:pt x="417380" y="12937"/>
                </a:lnTo>
                <a:lnTo>
                  <a:pt x="460375" y="28399"/>
                </a:lnTo>
                <a:lnTo>
                  <a:pt x="500188" y="49227"/>
                </a:lnTo>
                <a:lnTo>
                  <a:pt x="536318" y="74949"/>
                </a:lnTo>
                <a:lnTo>
                  <a:pt x="568263" y="105090"/>
                </a:lnTo>
                <a:lnTo>
                  <a:pt x="595524" y="139180"/>
                </a:lnTo>
                <a:lnTo>
                  <a:pt x="617600" y="176744"/>
                </a:lnTo>
                <a:lnTo>
                  <a:pt x="633988" y="217311"/>
                </a:lnTo>
                <a:lnTo>
                  <a:pt x="644188" y="260408"/>
                </a:lnTo>
                <a:lnTo>
                  <a:pt x="647700" y="305562"/>
                </a:lnTo>
                <a:lnTo>
                  <a:pt x="644188" y="350715"/>
                </a:lnTo>
                <a:lnTo>
                  <a:pt x="633988" y="393812"/>
                </a:lnTo>
                <a:lnTo>
                  <a:pt x="617600" y="434379"/>
                </a:lnTo>
                <a:lnTo>
                  <a:pt x="595524" y="471943"/>
                </a:lnTo>
                <a:lnTo>
                  <a:pt x="568263" y="506033"/>
                </a:lnTo>
                <a:lnTo>
                  <a:pt x="536318" y="536174"/>
                </a:lnTo>
                <a:lnTo>
                  <a:pt x="500188" y="561896"/>
                </a:lnTo>
                <a:lnTo>
                  <a:pt x="460375" y="582724"/>
                </a:lnTo>
                <a:lnTo>
                  <a:pt x="417380" y="598186"/>
                </a:lnTo>
                <a:lnTo>
                  <a:pt x="371705" y="607810"/>
                </a:lnTo>
                <a:lnTo>
                  <a:pt x="323850" y="611124"/>
                </a:lnTo>
                <a:lnTo>
                  <a:pt x="275994" y="607810"/>
                </a:lnTo>
                <a:lnTo>
                  <a:pt x="230319" y="598186"/>
                </a:lnTo>
                <a:lnTo>
                  <a:pt x="187324" y="582724"/>
                </a:lnTo>
                <a:lnTo>
                  <a:pt x="147511" y="561896"/>
                </a:lnTo>
                <a:lnTo>
                  <a:pt x="111381" y="536174"/>
                </a:lnTo>
                <a:lnTo>
                  <a:pt x="79436" y="506033"/>
                </a:lnTo>
                <a:lnTo>
                  <a:pt x="52175" y="471943"/>
                </a:lnTo>
                <a:lnTo>
                  <a:pt x="30099" y="434379"/>
                </a:lnTo>
                <a:lnTo>
                  <a:pt x="13711" y="393812"/>
                </a:lnTo>
                <a:lnTo>
                  <a:pt x="3511" y="350715"/>
                </a:lnTo>
                <a:lnTo>
                  <a:pt x="0" y="305562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17759" y="5205971"/>
            <a:ext cx="761576" cy="73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37076" y="5301996"/>
            <a:ext cx="72174" cy="64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7076" y="5741987"/>
            <a:ext cx="510539" cy="178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69258" y="5247894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323850" y="0"/>
                </a:moveTo>
                <a:lnTo>
                  <a:pt x="275994" y="3321"/>
                </a:lnTo>
                <a:lnTo>
                  <a:pt x="230319" y="12969"/>
                </a:lnTo>
                <a:lnTo>
                  <a:pt x="187324" y="28470"/>
                </a:lnTo>
                <a:lnTo>
                  <a:pt x="147511" y="49351"/>
                </a:lnTo>
                <a:lnTo>
                  <a:pt x="111381" y="75136"/>
                </a:lnTo>
                <a:lnTo>
                  <a:pt x="79436" y="105353"/>
                </a:lnTo>
                <a:lnTo>
                  <a:pt x="52175" y="139527"/>
                </a:lnTo>
                <a:lnTo>
                  <a:pt x="30099" y="177186"/>
                </a:lnTo>
                <a:lnTo>
                  <a:pt x="13711" y="217854"/>
                </a:lnTo>
                <a:lnTo>
                  <a:pt x="3511" y="261057"/>
                </a:lnTo>
                <a:lnTo>
                  <a:pt x="0" y="306323"/>
                </a:lnTo>
                <a:lnTo>
                  <a:pt x="3511" y="351590"/>
                </a:lnTo>
                <a:lnTo>
                  <a:pt x="13711" y="394793"/>
                </a:lnTo>
                <a:lnTo>
                  <a:pt x="30099" y="435461"/>
                </a:lnTo>
                <a:lnTo>
                  <a:pt x="52175" y="473120"/>
                </a:lnTo>
                <a:lnTo>
                  <a:pt x="79436" y="507294"/>
                </a:lnTo>
                <a:lnTo>
                  <a:pt x="111381" y="537511"/>
                </a:lnTo>
                <a:lnTo>
                  <a:pt x="147511" y="563296"/>
                </a:lnTo>
                <a:lnTo>
                  <a:pt x="187324" y="584177"/>
                </a:lnTo>
                <a:lnTo>
                  <a:pt x="230319" y="599678"/>
                </a:lnTo>
                <a:lnTo>
                  <a:pt x="275994" y="609326"/>
                </a:lnTo>
                <a:lnTo>
                  <a:pt x="323850" y="612647"/>
                </a:lnTo>
                <a:lnTo>
                  <a:pt x="371705" y="609326"/>
                </a:lnTo>
                <a:lnTo>
                  <a:pt x="417380" y="599678"/>
                </a:lnTo>
                <a:lnTo>
                  <a:pt x="460375" y="584177"/>
                </a:lnTo>
                <a:lnTo>
                  <a:pt x="500188" y="563296"/>
                </a:lnTo>
                <a:lnTo>
                  <a:pt x="536318" y="537511"/>
                </a:lnTo>
                <a:lnTo>
                  <a:pt x="568263" y="507294"/>
                </a:lnTo>
                <a:lnTo>
                  <a:pt x="595524" y="473120"/>
                </a:lnTo>
                <a:lnTo>
                  <a:pt x="617600" y="435461"/>
                </a:lnTo>
                <a:lnTo>
                  <a:pt x="633988" y="394793"/>
                </a:lnTo>
                <a:lnTo>
                  <a:pt x="644188" y="351590"/>
                </a:lnTo>
                <a:lnTo>
                  <a:pt x="647700" y="306323"/>
                </a:lnTo>
                <a:lnTo>
                  <a:pt x="644188" y="261057"/>
                </a:lnTo>
                <a:lnTo>
                  <a:pt x="633988" y="217854"/>
                </a:lnTo>
                <a:lnTo>
                  <a:pt x="617600" y="177186"/>
                </a:lnTo>
                <a:lnTo>
                  <a:pt x="595524" y="139527"/>
                </a:lnTo>
                <a:lnTo>
                  <a:pt x="568263" y="105353"/>
                </a:lnTo>
                <a:lnTo>
                  <a:pt x="536318" y="75136"/>
                </a:lnTo>
                <a:lnTo>
                  <a:pt x="500188" y="49351"/>
                </a:lnTo>
                <a:lnTo>
                  <a:pt x="460375" y="28470"/>
                </a:lnTo>
                <a:lnTo>
                  <a:pt x="417380" y="12969"/>
                </a:lnTo>
                <a:lnTo>
                  <a:pt x="371705" y="3321"/>
                </a:lnTo>
                <a:lnTo>
                  <a:pt x="323850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69258" y="5247894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0" y="306323"/>
                </a:moveTo>
                <a:lnTo>
                  <a:pt x="3511" y="261057"/>
                </a:lnTo>
                <a:lnTo>
                  <a:pt x="13711" y="217854"/>
                </a:lnTo>
                <a:lnTo>
                  <a:pt x="30099" y="177186"/>
                </a:lnTo>
                <a:lnTo>
                  <a:pt x="52175" y="139527"/>
                </a:lnTo>
                <a:lnTo>
                  <a:pt x="79436" y="105353"/>
                </a:lnTo>
                <a:lnTo>
                  <a:pt x="111381" y="75136"/>
                </a:lnTo>
                <a:lnTo>
                  <a:pt x="147511" y="49351"/>
                </a:lnTo>
                <a:lnTo>
                  <a:pt x="187324" y="28470"/>
                </a:lnTo>
                <a:lnTo>
                  <a:pt x="230319" y="12969"/>
                </a:lnTo>
                <a:lnTo>
                  <a:pt x="275994" y="3321"/>
                </a:lnTo>
                <a:lnTo>
                  <a:pt x="323850" y="0"/>
                </a:lnTo>
                <a:lnTo>
                  <a:pt x="371705" y="3321"/>
                </a:lnTo>
                <a:lnTo>
                  <a:pt x="417380" y="12969"/>
                </a:lnTo>
                <a:lnTo>
                  <a:pt x="460375" y="28470"/>
                </a:lnTo>
                <a:lnTo>
                  <a:pt x="500188" y="49351"/>
                </a:lnTo>
                <a:lnTo>
                  <a:pt x="536318" y="75136"/>
                </a:lnTo>
                <a:lnTo>
                  <a:pt x="568263" y="105353"/>
                </a:lnTo>
                <a:lnTo>
                  <a:pt x="595524" y="139527"/>
                </a:lnTo>
                <a:lnTo>
                  <a:pt x="617600" y="177186"/>
                </a:lnTo>
                <a:lnTo>
                  <a:pt x="633988" y="217854"/>
                </a:lnTo>
                <a:lnTo>
                  <a:pt x="644188" y="261057"/>
                </a:lnTo>
                <a:lnTo>
                  <a:pt x="647700" y="306323"/>
                </a:lnTo>
                <a:lnTo>
                  <a:pt x="644188" y="351590"/>
                </a:lnTo>
                <a:lnTo>
                  <a:pt x="633988" y="394793"/>
                </a:lnTo>
                <a:lnTo>
                  <a:pt x="617600" y="435461"/>
                </a:lnTo>
                <a:lnTo>
                  <a:pt x="595524" y="473120"/>
                </a:lnTo>
                <a:lnTo>
                  <a:pt x="568263" y="507294"/>
                </a:lnTo>
                <a:lnTo>
                  <a:pt x="536318" y="537511"/>
                </a:lnTo>
                <a:lnTo>
                  <a:pt x="500188" y="563296"/>
                </a:lnTo>
                <a:lnTo>
                  <a:pt x="460375" y="584177"/>
                </a:lnTo>
                <a:lnTo>
                  <a:pt x="417380" y="599678"/>
                </a:lnTo>
                <a:lnTo>
                  <a:pt x="371705" y="609326"/>
                </a:lnTo>
                <a:lnTo>
                  <a:pt x="323850" y="612647"/>
                </a:lnTo>
                <a:lnTo>
                  <a:pt x="275994" y="609326"/>
                </a:lnTo>
                <a:lnTo>
                  <a:pt x="230319" y="599678"/>
                </a:lnTo>
                <a:lnTo>
                  <a:pt x="187324" y="584177"/>
                </a:lnTo>
                <a:lnTo>
                  <a:pt x="147511" y="563296"/>
                </a:lnTo>
                <a:lnTo>
                  <a:pt x="111381" y="537511"/>
                </a:lnTo>
                <a:lnTo>
                  <a:pt x="79436" y="507294"/>
                </a:lnTo>
                <a:lnTo>
                  <a:pt x="52175" y="473120"/>
                </a:lnTo>
                <a:lnTo>
                  <a:pt x="30099" y="435461"/>
                </a:lnTo>
                <a:lnTo>
                  <a:pt x="13711" y="394793"/>
                </a:lnTo>
                <a:lnTo>
                  <a:pt x="3511" y="351590"/>
                </a:lnTo>
                <a:lnTo>
                  <a:pt x="0" y="306323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218824" y="5371175"/>
            <a:ext cx="146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11247" y="3240453"/>
            <a:ext cx="764904" cy="7333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40679" y="3786263"/>
            <a:ext cx="225552" cy="1090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12358" y="3827589"/>
            <a:ext cx="180949" cy="677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65241" y="3283458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323850" y="0"/>
                </a:moveTo>
                <a:lnTo>
                  <a:pt x="275994" y="3321"/>
                </a:lnTo>
                <a:lnTo>
                  <a:pt x="230319" y="12969"/>
                </a:lnTo>
                <a:lnTo>
                  <a:pt x="187324" y="28470"/>
                </a:lnTo>
                <a:lnTo>
                  <a:pt x="147511" y="49351"/>
                </a:lnTo>
                <a:lnTo>
                  <a:pt x="111381" y="75136"/>
                </a:lnTo>
                <a:lnTo>
                  <a:pt x="79436" y="105353"/>
                </a:lnTo>
                <a:lnTo>
                  <a:pt x="52175" y="139527"/>
                </a:lnTo>
                <a:lnTo>
                  <a:pt x="30099" y="177186"/>
                </a:lnTo>
                <a:lnTo>
                  <a:pt x="13711" y="217854"/>
                </a:lnTo>
                <a:lnTo>
                  <a:pt x="3511" y="261057"/>
                </a:lnTo>
                <a:lnTo>
                  <a:pt x="0" y="306324"/>
                </a:lnTo>
                <a:lnTo>
                  <a:pt x="3511" y="351590"/>
                </a:lnTo>
                <a:lnTo>
                  <a:pt x="13711" y="394793"/>
                </a:lnTo>
                <a:lnTo>
                  <a:pt x="30099" y="435461"/>
                </a:lnTo>
                <a:lnTo>
                  <a:pt x="52175" y="473120"/>
                </a:lnTo>
                <a:lnTo>
                  <a:pt x="79436" y="507294"/>
                </a:lnTo>
                <a:lnTo>
                  <a:pt x="111381" y="537511"/>
                </a:lnTo>
                <a:lnTo>
                  <a:pt x="147511" y="563296"/>
                </a:lnTo>
                <a:lnTo>
                  <a:pt x="187324" y="584177"/>
                </a:lnTo>
                <a:lnTo>
                  <a:pt x="230319" y="599678"/>
                </a:lnTo>
                <a:lnTo>
                  <a:pt x="275994" y="609326"/>
                </a:lnTo>
                <a:lnTo>
                  <a:pt x="323850" y="612648"/>
                </a:lnTo>
                <a:lnTo>
                  <a:pt x="371705" y="609326"/>
                </a:lnTo>
                <a:lnTo>
                  <a:pt x="417380" y="599678"/>
                </a:lnTo>
                <a:lnTo>
                  <a:pt x="460375" y="584177"/>
                </a:lnTo>
                <a:lnTo>
                  <a:pt x="500188" y="563296"/>
                </a:lnTo>
                <a:lnTo>
                  <a:pt x="536318" y="537511"/>
                </a:lnTo>
                <a:lnTo>
                  <a:pt x="568263" y="507294"/>
                </a:lnTo>
                <a:lnTo>
                  <a:pt x="595524" y="473120"/>
                </a:lnTo>
                <a:lnTo>
                  <a:pt x="617600" y="435461"/>
                </a:lnTo>
                <a:lnTo>
                  <a:pt x="633988" y="394793"/>
                </a:lnTo>
                <a:lnTo>
                  <a:pt x="644188" y="351590"/>
                </a:lnTo>
                <a:lnTo>
                  <a:pt x="647700" y="306324"/>
                </a:lnTo>
                <a:lnTo>
                  <a:pt x="644188" y="261057"/>
                </a:lnTo>
                <a:lnTo>
                  <a:pt x="633988" y="217854"/>
                </a:lnTo>
                <a:lnTo>
                  <a:pt x="617600" y="177186"/>
                </a:lnTo>
                <a:lnTo>
                  <a:pt x="595524" y="139527"/>
                </a:lnTo>
                <a:lnTo>
                  <a:pt x="568263" y="105353"/>
                </a:lnTo>
                <a:lnTo>
                  <a:pt x="536318" y="75136"/>
                </a:lnTo>
                <a:lnTo>
                  <a:pt x="500188" y="49351"/>
                </a:lnTo>
                <a:lnTo>
                  <a:pt x="460375" y="28470"/>
                </a:lnTo>
                <a:lnTo>
                  <a:pt x="417380" y="12969"/>
                </a:lnTo>
                <a:lnTo>
                  <a:pt x="371705" y="3321"/>
                </a:lnTo>
                <a:lnTo>
                  <a:pt x="323850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65241" y="3283458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0" y="306324"/>
                </a:moveTo>
                <a:lnTo>
                  <a:pt x="3511" y="261057"/>
                </a:lnTo>
                <a:lnTo>
                  <a:pt x="13711" y="217854"/>
                </a:lnTo>
                <a:lnTo>
                  <a:pt x="30099" y="177186"/>
                </a:lnTo>
                <a:lnTo>
                  <a:pt x="52175" y="139527"/>
                </a:lnTo>
                <a:lnTo>
                  <a:pt x="79436" y="105353"/>
                </a:lnTo>
                <a:lnTo>
                  <a:pt x="111381" y="75136"/>
                </a:lnTo>
                <a:lnTo>
                  <a:pt x="147511" y="49351"/>
                </a:lnTo>
                <a:lnTo>
                  <a:pt x="187324" y="28470"/>
                </a:lnTo>
                <a:lnTo>
                  <a:pt x="230319" y="12969"/>
                </a:lnTo>
                <a:lnTo>
                  <a:pt x="275994" y="3321"/>
                </a:lnTo>
                <a:lnTo>
                  <a:pt x="323850" y="0"/>
                </a:lnTo>
                <a:lnTo>
                  <a:pt x="371705" y="3321"/>
                </a:lnTo>
                <a:lnTo>
                  <a:pt x="417380" y="12969"/>
                </a:lnTo>
                <a:lnTo>
                  <a:pt x="460375" y="28470"/>
                </a:lnTo>
                <a:lnTo>
                  <a:pt x="500188" y="49351"/>
                </a:lnTo>
                <a:lnTo>
                  <a:pt x="536318" y="75136"/>
                </a:lnTo>
                <a:lnTo>
                  <a:pt x="568263" y="105353"/>
                </a:lnTo>
                <a:lnTo>
                  <a:pt x="595524" y="139527"/>
                </a:lnTo>
                <a:lnTo>
                  <a:pt x="617600" y="177186"/>
                </a:lnTo>
                <a:lnTo>
                  <a:pt x="633988" y="217854"/>
                </a:lnTo>
                <a:lnTo>
                  <a:pt x="644188" y="261057"/>
                </a:lnTo>
                <a:lnTo>
                  <a:pt x="647700" y="306324"/>
                </a:lnTo>
                <a:lnTo>
                  <a:pt x="644188" y="351590"/>
                </a:lnTo>
                <a:lnTo>
                  <a:pt x="633988" y="394793"/>
                </a:lnTo>
                <a:lnTo>
                  <a:pt x="617600" y="435461"/>
                </a:lnTo>
                <a:lnTo>
                  <a:pt x="595524" y="473120"/>
                </a:lnTo>
                <a:lnTo>
                  <a:pt x="568263" y="507294"/>
                </a:lnTo>
                <a:lnTo>
                  <a:pt x="536318" y="537511"/>
                </a:lnTo>
                <a:lnTo>
                  <a:pt x="500188" y="563296"/>
                </a:lnTo>
                <a:lnTo>
                  <a:pt x="460375" y="584177"/>
                </a:lnTo>
                <a:lnTo>
                  <a:pt x="417380" y="599678"/>
                </a:lnTo>
                <a:lnTo>
                  <a:pt x="371705" y="609326"/>
                </a:lnTo>
                <a:lnTo>
                  <a:pt x="323850" y="612648"/>
                </a:lnTo>
                <a:lnTo>
                  <a:pt x="275994" y="609326"/>
                </a:lnTo>
                <a:lnTo>
                  <a:pt x="230319" y="599678"/>
                </a:lnTo>
                <a:lnTo>
                  <a:pt x="187324" y="584177"/>
                </a:lnTo>
                <a:lnTo>
                  <a:pt x="147511" y="563296"/>
                </a:lnTo>
                <a:lnTo>
                  <a:pt x="111381" y="537511"/>
                </a:lnTo>
                <a:lnTo>
                  <a:pt x="79436" y="507294"/>
                </a:lnTo>
                <a:lnTo>
                  <a:pt x="52175" y="473120"/>
                </a:lnTo>
                <a:lnTo>
                  <a:pt x="30099" y="435461"/>
                </a:lnTo>
                <a:lnTo>
                  <a:pt x="13711" y="394793"/>
                </a:lnTo>
                <a:lnTo>
                  <a:pt x="3511" y="351590"/>
                </a:lnTo>
                <a:lnTo>
                  <a:pt x="0" y="306324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592968" y="3441992"/>
            <a:ext cx="1885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 baseline="-21164" sz="1575" spc="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41847" y="5234940"/>
            <a:ext cx="783335" cy="7482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26252" y="5824677"/>
            <a:ext cx="184200" cy="70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56248" y="5828131"/>
            <a:ext cx="179958" cy="66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09665" y="5282946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323850" y="0"/>
                </a:moveTo>
                <a:lnTo>
                  <a:pt x="275994" y="3321"/>
                </a:lnTo>
                <a:lnTo>
                  <a:pt x="230319" y="12969"/>
                </a:lnTo>
                <a:lnTo>
                  <a:pt x="187324" y="28470"/>
                </a:lnTo>
                <a:lnTo>
                  <a:pt x="147511" y="49351"/>
                </a:lnTo>
                <a:lnTo>
                  <a:pt x="111381" y="75136"/>
                </a:lnTo>
                <a:lnTo>
                  <a:pt x="79436" y="105353"/>
                </a:lnTo>
                <a:lnTo>
                  <a:pt x="52175" y="139527"/>
                </a:lnTo>
                <a:lnTo>
                  <a:pt x="30099" y="177186"/>
                </a:lnTo>
                <a:lnTo>
                  <a:pt x="13711" y="217854"/>
                </a:lnTo>
                <a:lnTo>
                  <a:pt x="3511" y="261057"/>
                </a:lnTo>
                <a:lnTo>
                  <a:pt x="0" y="306323"/>
                </a:lnTo>
                <a:lnTo>
                  <a:pt x="3511" y="351590"/>
                </a:lnTo>
                <a:lnTo>
                  <a:pt x="13711" y="394793"/>
                </a:lnTo>
                <a:lnTo>
                  <a:pt x="30099" y="435461"/>
                </a:lnTo>
                <a:lnTo>
                  <a:pt x="52175" y="473120"/>
                </a:lnTo>
                <a:lnTo>
                  <a:pt x="79436" y="507294"/>
                </a:lnTo>
                <a:lnTo>
                  <a:pt x="111381" y="537511"/>
                </a:lnTo>
                <a:lnTo>
                  <a:pt x="147511" y="563296"/>
                </a:lnTo>
                <a:lnTo>
                  <a:pt x="187324" y="584177"/>
                </a:lnTo>
                <a:lnTo>
                  <a:pt x="230319" y="599678"/>
                </a:lnTo>
                <a:lnTo>
                  <a:pt x="275994" y="609326"/>
                </a:lnTo>
                <a:lnTo>
                  <a:pt x="323850" y="612647"/>
                </a:lnTo>
                <a:lnTo>
                  <a:pt x="371705" y="609326"/>
                </a:lnTo>
                <a:lnTo>
                  <a:pt x="417380" y="599678"/>
                </a:lnTo>
                <a:lnTo>
                  <a:pt x="460375" y="584177"/>
                </a:lnTo>
                <a:lnTo>
                  <a:pt x="500188" y="563296"/>
                </a:lnTo>
                <a:lnTo>
                  <a:pt x="536318" y="537511"/>
                </a:lnTo>
                <a:lnTo>
                  <a:pt x="568263" y="507294"/>
                </a:lnTo>
                <a:lnTo>
                  <a:pt x="595524" y="473120"/>
                </a:lnTo>
                <a:lnTo>
                  <a:pt x="617600" y="435461"/>
                </a:lnTo>
                <a:lnTo>
                  <a:pt x="633988" y="394793"/>
                </a:lnTo>
                <a:lnTo>
                  <a:pt x="644188" y="351590"/>
                </a:lnTo>
                <a:lnTo>
                  <a:pt x="647700" y="306323"/>
                </a:lnTo>
                <a:lnTo>
                  <a:pt x="644188" y="261057"/>
                </a:lnTo>
                <a:lnTo>
                  <a:pt x="633988" y="217854"/>
                </a:lnTo>
                <a:lnTo>
                  <a:pt x="617600" y="177186"/>
                </a:lnTo>
                <a:lnTo>
                  <a:pt x="595524" y="139527"/>
                </a:lnTo>
                <a:lnTo>
                  <a:pt x="568263" y="105353"/>
                </a:lnTo>
                <a:lnTo>
                  <a:pt x="536318" y="75136"/>
                </a:lnTo>
                <a:lnTo>
                  <a:pt x="500188" y="49351"/>
                </a:lnTo>
                <a:lnTo>
                  <a:pt x="460375" y="28470"/>
                </a:lnTo>
                <a:lnTo>
                  <a:pt x="417380" y="12969"/>
                </a:lnTo>
                <a:lnTo>
                  <a:pt x="371705" y="3321"/>
                </a:lnTo>
                <a:lnTo>
                  <a:pt x="323850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09665" y="5282946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0" y="306323"/>
                </a:moveTo>
                <a:lnTo>
                  <a:pt x="3511" y="261057"/>
                </a:lnTo>
                <a:lnTo>
                  <a:pt x="13711" y="217854"/>
                </a:lnTo>
                <a:lnTo>
                  <a:pt x="30099" y="177186"/>
                </a:lnTo>
                <a:lnTo>
                  <a:pt x="52175" y="139527"/>
                </a:lnTo>
                <a:lnTo>
                  <a:pt x="79436" y="105353"/>
                </a:lnTo>
                <a:lnTo>
                  <a:pt x="111381" y="75136"/>
                </a:lnTo>
                <a:lnTo>
                  <a:pt x="147511" y="49351"/>
                </a:lnTo>
                <a:lnTo>
                  <a:pt x="187324" y="28470"/>
                </a:lnTo>
                <a:lnTo>
                  <a:pt x="230319" y="12969"/>
                </a:lnTo>
                <a:lnTo>
                  <a:pt x="275994" y="3321"/>
                </a:lnTo>
                <a:lnTo>
                  <a:pt x="323850" y="0"/>
                </a:lnTo>
                <a:lnTo>
                  <a:pt x="371705" y="3321"/>
                </a:lnTo>
                <a:lnTo>
                  <a:pt x="417380" y="12969"/>
                </a:lnTo>
                <a:lnTo>
                  <a:pt x="460375" y="28470"/>
                </a:lnTo>
                <a:lnTo>
                  <a:pt x="500188" y="49351"/>
                </a:lnTo>
                <a:lnTo>
                  <a:pt x="536318" y="75136"/>
                </a:lnTo>
                <a:lnTo>
                  <a:pt x="568263" y="105353"/>
                </a:lnTo>
                <a:lnTo>
                  <a:pt x="595524" y="139527"/>
                </a:lnTo>
                <a:lnTo>
                  <a:pt x="617600" y="177186"/>
                </a:lnTo>
                <a:lnTo>
                  <a:pt x="633988" y="217854"/>
                </a:lnTo>
                <a:lnTo>
                  <a:pt x="644188" y="261057"/>
                </a:lnTo>
                <a:lnTo>
                  <a:pt x="647700" y="306323"/>
                </a:lnTo>
                <a:lnTo>
                  <a:pt x="644188" y="351590"/>
                </a:lnTo>
                <a:lnTo>
                  <a:pt x="633988" y="394793"/>
                </a:lnTo>
                <a:lnTo>
                  <a:pt x="617600" y="435461"/>
                </a:lnTo>
                <a:lnTo>
                  <a:pt x="595524" y="473120"/>
                </a:lnTo>
                <a:lnTo>
                  <a:pt x="568263" y="507294"/>
                </a:lnTo>
                <a:lnTo>
                  <a:pt x="536318" y="537511"/>
                </a:lnTo>
                <a:lnTo>
                  <a:pt x="500188" y="563296"/>
                </a:lnTo>
                <a:lnTo>
                  <a:pt x="460375" y="584177"/>
                </a:lnTo>
                <a:lnTo>
                  <a:pt x="417380" y="599678"/>
                </a:lnTo>
                <a:lnTo>
                  <a:pt x="371705" y="609326"/>
                </a:lnTo>
                <a:lnTo>
                  <a:pt x="323850" y="612647"/>
                </a:lnTo>
                <a:lnTo>
                  <a:pt x="275994" y="609326"/>
                </a:lnTo>
                <a:lnTo>
                  <a:pt x="230319" y="599678"/>
                </a:lnTo>
                <a:lnTo>
                  <a:pt x="187324" y="584177"/>
                </a:lnTo>
                <a:lnTo>
                  <a:pt x="147511" y="563296"/>
                </a:lnTo>
                <a:lnTo>
                  <a:pt x="111381" y="537511"/>
                </a:lnTo>
                <a:lnTo>
                  <a:pt x="79436" y="507294"/>
                </a:lnTo>
                <a:lnTo>
                  <a:pt x="52175" y="473120"/>
                </a:lnTo>
                <a:lnTo>
                  <a:pt x="30099" y="435461"/>
                </a:lnTo>
                <a:lnTo>
                  <a:pt x="13711" y="394793"/>
                </a:lnTo>
                <a:lnTo>
                  <a:pt x="3511" y="351590"/>
                </a:lnTo>
                <a:lnTo>
                  <a:pt x="0" y="306323"/>
                </a:lnTo>
                <a:close/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978416" y="5441627"/>
            <a:ext cx="1060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08876" y="2948940"/>
            <a:ext cx="743711" cy="707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56119" y="2976372"/>
            <a:ext cx="649223" cy="612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6119" y="2976372"/>
            <a:ext cx="649605" cy="612775"/>
          </a:xfrm>
          <a:custGeom>
            <a:avLst/>
            <a:gdLst/>
            <a:ahLst/>
            <a:cxnLst/>
            <a:rect l="l" t="t" r="r" b="b"/>
            <a:pathLst>
              <a:path w="649604" h="612775">
                <a:moveTo>
                  <a:pt x="0" y="306324"/>
                </a:moveTo>
                <a:lnTo>
                  <a:pt x="3519" y="261057"/>
                </a:lnTo>
                <a:lnTo>
                  <a:pt x="13744" y="217854"/>
                </a:lnTo>
                <a:lnTo>
                  <a:pt x="30171" y="177186"/>
                </a:lnTo>
                <a:lnTo>
                  <a:pt x="52298" y="139527"/>
                </a:lnTo>
                <a:lnTo>
                  <a:pt x="79623" y="105353"/>
                </a:lnTo>
                <a:lnTo>
                  <a:pt x="111644" y="75136"/>
                </a:lnTo>
                <a:lnTo>
                  <a:pt x="147859" y="49351"/>
                </a:lnTo>
                <a:lnTo>
                  <a:pt x="187765" y="28470"/>
                </a:lnTo>
                <a:lnTo>
                  <a:pt x="230861" y="12969"/>
                </a:lnTo>
                <a:lnTo>
                  <a:pt x="276644" y="3321"/>
                </a:lnTo>
                <a:lnTo>
                  <a:pt x="324612" y="0"/>
                </a:lnTo>
                <a:lnTo>
                  <a:pt x="372579" y="3321"/>
                </a:lnTo>
                <a:lnTo>
                  <a:pt x="418362" y="12969"/>
                </a:lnTo>
                <a:lnTo>
                  <a:pt x="461458" y="28470"/>
                </a:lnTo>
                <a:lnTo>
                  <a:pt x="501364" y="49351"/>
                </a:lnTo>
                <a:lnTo>
                  <a:pt x="537579" y="75136"/>
                </a:lnTo>
                <a:lnTo>
                  <a:pt x="569600" y="105353"/>
                </a:lnTo>
                <a:lnTo>
                  <a:pt x="596925" y="139527"/>
                </a:lnTo>
                <a:lnTo>
                  <a:pt x="619052" y="177186"/>
                </a:lnTo>
                <a:lnTo>
                  <a:pt x="635479" y="217854"/>
                </a:lnTo>
                <a:lnTo>
                  <a:pt x="645704" y="261057"/>
                </a:lnTo>
                <a:lnTo>
                  <a:pt x="649224" y="306324"/>
                </a:lnTo>
                <a:lnTo>
                  <a:pt x="645704" y="351590"/>
                </a:lnTo>
                <a:lnTo>
                  <a:pt x="635479" y="394793"/>
                </a:lnTo>
                <a:lnTo>
                  <a:pt x="619052" y="435461"/>
                </a:lnTo>
                <a:lnTo>
                  <a:pt x="596925" y="473120"/>
                </a:lnTo>
                <a:lnTo>
                  <a:pt x="569600" y="507294"/>
                </a:lnTo>
                <a:lnTo>
                  <a:pt x="537579" y="537511"/>
                </a:lnTo>
                <a:lnTo>
                  <a:pt x="501364" y="563296"/>
                </a:lnTo>
                <a:lnTo>
                  <a:pt x="461458" y="584177"/>
                </a:lnTo>
                <a:lnTo>
                  <a:pt x="418362" y="599678"/>
                </a:lnTo>
                <a:lnTo>
                  <a:pt x="372579" y="609326"/>
                </a:lnTo>
                <a:lnTo>
                  <a:pt x="324612" y="612648"/>
                </a:lnTo>
                <a:lnTo>
                  <a:pt x="276644" y="609326"/>
                </a:lnTo>
                <a:lnTo>
                  <a:pt x="230861" y="599678"/>
                </a:lnTo>
                <a:lnTo>
                  <a:pt x="187765" y="584177"/>
                </a:lnTo>
                <a:lnTo>
                  <a:pt x="147859" y="563296"/>
                </a:lnTo>
                <a:lnTo>
                  <a:pt x="111644" y="537511"/>
                </a:lnTo>
                <a:lnTo>
                  <a:pt x="79623" y="507294"/>
                </a:lnTo>
                <a:lnTo>
                  <a:pt x="52298" y="473120"/>
                </a:lnTo>
                <a:lnTo>
                  <a:pt x="30171" y="435461"/>
                </a:lnTo>
                <a:lnTo>
                  <a:pt x="13744" y="394793"/>
                </a:lnTo>
                <a:lnTo>
                  <a:pt x="3519" y="351590"/>
                </a:lnTo>
                <a:lnTo>
                  <a:pt x="0" y="306324"/>
                </a:lnTo>
                <a:close/>
              </a:path>
            </a:pathLst>
          </a:custGeom>
          <a:ln w="9144">
            <a:solidFill>
              <a:srgbClr val="E681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45452" y="4759452"/>
            <a:ext cx="742187" cy="7071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92695" y="4786884"/>
            <a:ext cx="647699" cy="612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92695" y="4786884"/>
            <a:ext cx="647700" cy="612775"/>
          </a:xfrm>
          <a:custGeom>
            <a:avLst/>
            <a:gdLst/>
            <a:ahLst/>
            <a:cxnLst/>
            <a:rect l="l" t="t" r="r" b="b"/>
            <a:pathLst>
              <a:path w="647700" h="612775">
                <a:moveTo>
                  <a:pt x="0" y="306324"/>
                </a:moveTo>
                <a:lnTo>
                  <a:pt x="3511" y="261057"/>
                </a:lnTo>
                <a:lnTo>
                  <a:pt x="13711" y="217854"/>
                </a:lnTo>
                <a:lnTo>
                  <a:pt x="30099" y="177186"/>
                </a:lnTo>
                <a:lnTo>
                  <a:pt x="52175" y="139527"/>
                </a:lnTo>
                <a:lnTo>
                  <a:pt x="79436" y="105353"/>
                </a:lnTo>
                <a:lnTo>
                  <a:pt x="111381" y="75136"/>
                </a:lnTo>
                <a:lnTo>
                  <a:pt x="147511" y="49351"/>
                </a:lnTo>
                <a:lnTo>
                  <a:pt x="187324" y="28470"/>
                </a:lnTo>
                <a:lnTo>
                  <a:pt x="230319" y="12969"/>
                </a:lnTo>
                <a:lnTo>
                  <a:pt x="275994" y="3321"/>
                </a:lnTo>
                <a:lnTo>
                  <a:pt x="323850" y="0"/>
                </a:lnTo>
                <a:lnTo>
                  <a:pt x="371705" y="3321"/>
                </a:lnTo>
                <a:lnTo>
                  <a:pt x="417380" y="12969"/>
                </a:lnTo>
                <a:lnTo>
                  <a:pt x="460375" y="28470"/>
                </a:lnTo>
                <a:lnTo>
                  <a:pt x="500188" y="49351"/>
                </a:lnTo>
                <a:lnTo>
                  <a:pt x="536318" y="75136"/>
                </a:lnTo>
                <a:lnTo>
                  <a:pt x="568263" y="105353"/>
                </a:lnTo>
                <a:lnTo>
                  <a:pt x="595524" y="139527"/>
                </a:lnTo>
                <a:lnTo>
                  <a:pt x="617600" y="177186"/>
                </a:lnTo>
                <a:lnTo>
                  <a:pt x="633988" y="217854"/>
                </a:lnTo>
                <a:lnTo>
                  <a:pt x="644188" y="261057"/>
                </a:lnTo>
                <a:lnTo>
                  <a:pt x="647700" y="306324"/>
                </a:lnTo>
                <a:lnTo>
                  <a:pt x="644188" y="351590"/>
                </a:lnTo>
                <a:lnTo>
                  <a:pt x="633988" y="394793"/>
                </a:lnTo>
                <a:lnTo>
                  <a:pt x="617600" y="435461"/>
                </a:lnTo>
                <a:lnTo>
                  <a:pt x="595524" y="473120"/>
                </a:lnTo>
                <a:lnTo>
                  <a:pt x="568263" y="507294"/>
                </a:lnTo>
                <a:lnTo>
                  <a:pt x="536318" y="537511"/>
                </a:lnTo>
                <a:lnTo>
                  <a:pt x="500188" y="563296"/>
                </a:lnTo>
                <a:lnTo>
                  <a:pt x="460375" y="584177"/>
                </a:lnTo>
                <a:lnTo>
                  <a:pt x="417380" y="599678"/>
                </a:lnTo>
                <a:lnTo>
                  <a:pt x="371705" y="609326"/>
                </a:lnTo>
                <a:lnTo>
                  <a:pt x="323850" y="612648"/>
                </a:lnTo>
                <a:lnTo>
                  <a:pt x="275994" y="609326"/>
                </a:lnTo>
                <a:lnTo>
                  <a:pt x="230319" y="599678"/>
                </a:lnTo>
                <a:lnTo>
                  <a:pt x="187324" y="584177"/>
                </a:lnTo>
                <a:lnTo>
                  <a:pt x="147511" y="563296"/>
                </a:lnTo>
                <a:lnTo>
                  <a:pt x="111381" y="537511"/>
                </a:lnTo>
                <a:lnTo>
                  <a:pt x="79436" y="507294"/>
                </a:lnTo>
                <a:lnTo>
                  <a:pt x="52175" y="473120"/>
                </a:lnTo>
                <a:lnTo>
                  <a:pt x="30099" y="435461"/>
                </a:lnTo>
                <a:lnTo>
                  <a:pt x="13711" y="394793"/>
                </a:lnTo>
                <a:lnTo>
                  <a:pt x="3511" y="351590"/>
                </a:lnTo>
                <a:lnTo>
                  <a:pt x="0" y="306324"/>
                </a:lnTo>
                <a:close/>
              </a:path>
            </a:pathLst>
          </a:custGeom>
          <a:ln w="9144">
            <a:solidFill>
              <a:srgbClr val="E681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28444" y="3945635"/>
            <a:ext cx="1876044" cy="9448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70354" y="4189549"/>
            <a:ext cx="1516380" cy="610235"/>
          </a:xfrm>
          <a:custGeom>
            <a:avLst/>
            <a:gdLst/>
            <a:ahLst/>
            <a:cxnLst/>
            <a:rect l="l" t="t" r="r" b="b"/>
            <a:pathLst>
              <a:path w="1516379" h="610235">
                <a:moveTo>
                  <a:pt x="0" y="610006"/>
                </a:moveTo>
                <a:lnTo>
                  <a:pt x="61791" y="608759"/>
                </a:lnTo>
                <a:lnTo>
                  <a:pt x="123239" y="605108"/>
                </a:lnTo>
                <a:lnTo>
                  <a:pt x="184002" y="599186"/>
                </a:lnTo>
                <a:lnTo>
                  <a:pt x="243736" y="591126"/>
                </a:lnTo>
                <a:lnTo>
                  <a:pt x="302100" y="581063"/>
                </a:lnTo>
                <a:lnTo>
                  <a:pt x="358751" y="569130"/>
                </a:lnTo>
                <a:lnTo>
                  <a:pt x="413346" y="555460"/>
                </a:lnTo>
                <a:lnTo>
                  <a:pt x="465542" y="540187"/>
                </a:lnTo>
                <a:lnTo>
                  <a:pt x="514997" y="523444"/>
                </a:lnTo>
                <a:lnTo>
                  <a:pt x="561368" y="505366"/>
                </a:lnTo>
                <a:lnTo>
                  <a:pt x="604312" y="486085"/>
                </a:lnTo>
                <a:lnTo>
                  <a:pt x="643487" y="465736"/>
                </a:lnTo>
                <a:lnTo>
                  <a:pt x="678551" y="444451"/>
                </a:lnTo>
                <a:lnTo>
                  <a:pt x="734973" y="399610"/>
                </a:lnTo>
                <a:lnTo>
                  <a:pt x="770836" y="352632"/>
                </a:lnTo>
                <a:lnTo>
                  <a:pt x="783399" y="304584"/>
                </a:lnTo>
                <a:lnTo>
                  <a:pt x="786662" y="280250"/>
                </a:lnTo>
                <a:lnTo>
                  <a:pt x="811704" y="232133"/>
                </a:lnTo>
                <a:lnTo>
                  <a:pt x="859082" y="185668"/>
                </a:lnTo>
                <a:lnTo>
                  <a:pt x="890263" y="163399"/>
                </a:lnTo>
                <a:lnTo>
                  <a:pt x="925968" y="141956"/>
                </a:lnTo>
                <a:lnTo>
                  <a:pt x="965844" y="121477"/>
                </a:lnTo>
                <a:lnTo>
                  <a:pt x="1009538" y="102100"/>
                </a:lnTo>
                <a:lnTo>
                  <a:pt x="1056697" y="83962"/>
                </a:lnTo>
                <a:lnTo>
                  <a:pt x="1106967" y="67201"/>
                </a:lnTo>
                <a:lnTo>
                  <a:pt x="1159994" y="51954"/>
                </a:lnTo>
                <a:lnTo>
                  <a:pt x="1215427" y="38361"/>
                </a:lnTo>
                <a:lnTo>
                  <a:pt x="1272912" y="26557"/>
                </a:lnTo>
                <a:lnTo>
                  <a:pt x="1332095" y="16681"/>
                </a:lnTo>
                <a:lnTo>
                  <a:pt x="1392623" y="8871"/>
                </a:lnTo>
                <a:lnTo>
                  <a:pt x="1454144" y="3265"/>
                </a:lnTo>
                <a:lnTo>
                  <a:pt x="1516303" y="0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35057" y="4104043"/>
            <a:ext cx="152400" cy="176530"/>
          </a:xfrm>
          <a:custGeom>
            <a:avLst/>
            <a:gdLst/>
            <a:ahLst/>
            <a:cxnLst/>
            <a:rect l="l" t="t" r="r" b="b"/>
            <a:pathLst>
              <a:path w="152400" h="176529">
                <a:moveTo>
                  <a:pt x="2921" y="175996"/>
                </a:moveTo>
                <a:lnTo>
                  <a:pt x="152311" y="85496"/>
                </a:lnTo>
                <a:lnTo>
                  <a:pt x="0" y="0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28444" y="4754879"/>
            <a:ext cx="2208275" cy="10881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70354" y="4799838"/>
            <a:ext cx="1849755" cy="753110"/>
          </a:xfrm>
          <a:custGeom>
            <a:avLst/>
            <a:gdLst/>
            <a:ahLst/>
            <a:cxnLst/>
            <a:rect l="l" t="t" r="r" b="b"/>
            <a:pathLst>
              <a:path w="1849754" h="753110">
                <a:moveTo>
                  <a:pt x="0" y="0"/>
                </a:moveTo>
                <a:lnTo>
                  <a:pt x="61900" y="1052"/>
                </a:lnTo>
                <a:lnTo>
                  <a:pt x="123566" y="4149"/>
                </a:lnTo>
                <a:lnTo>
                  <a:pt x="184763" y="9196"/>
                </a:lnTo>
                <a:lnTo>
                  <a:pt x="245259" y="16102"/>
                </a:lnTo>
                <a:lnTo>
                  <a:pt x="304817" y="24772"/>
                </a:lnTo>
                <a:lnTo>
                  <a:pt x="363205" y="35114"/>
                </a:lnTo>
                <a:lnTo>
                  <a:pt x="420188" y="47036"/>
                </a:lnTo>
                <a:lnTo>
                  <a:pt x="475532" y="60444"/>
                </a:lnTo>
                <a:lnTo>
                  <a:pt x="529003" y="75246"/>
                </a:lnTo>
                <a:lnTo>
                  <a:pt x="580366" y="91348"/>
                </a:lnTo>
                <a:lnTo>
                  <a:pt x="629387" y="108658"/>
                </a:lnTo>
                <a:lnTo>
                  <a:pt x="675832" y="127082"/>
                </a:lnTo>
                <a:lnTo>
                  <a:pt x="719467" y="146529"/>
                </a:lnTo>
                <a:lnTo>
                  <a:pt x="760058" y="166904"/>
                </a:lnTo>
                <a:lnTo>
                  <a:pt x="797371" y="188115"/>
                </a:lnTo>
                <a:lnTo>
                  <a:pt x="831171" y="210070"/>
                </a:lnTo>
                <a:lnTo>
                  <a:pt x="887296" y="255837"/>
                </a:lnTo>
                <a:lnTo>
                  <a:pt x="926560" y="303462"/>
                </a:lnTo>
                <a:lnTo>
                  <a:pt x="947090" y="352202"/>
                </a:lnTo>
                <a:lnTo>
                  <a:pt x="949744" y="376758"/>
                </a:lnTo>
                <a:lnTo>
                  <a:pt x="952445" y="401529"/>
                </a:lnTo>
                <a:lnTo>
                  <a:pt x="973330" y="450692"/>
                </a:lnTo>
                <a:lnTo>
                  <a:pt x="1013259" y="498710"/>
                </a:lnTo>
                <a:lnTo>
                  <a:pt x="1070306" y="544820"/>
                </a:lnTo>
                <a:lnTo>
                  <a:pt x="1104648" y="566922"/>
                </a:lnTo>
                <a:lnTo>
                  <a:pt x="1142548" y="588261"/>
                </a:lnTo>
                <a:lnTo>
                  <a:pt x="1183766" y="608741"/>
                </a:lnTo>
                <a:lnTo>
                  <a:pt x="1228061" y="628267"/>
                </a:lnTo>
                <a:lnTo>
                  <a:pt x="1275193" y="646744"/>
                </a:lnTo>
                <a:lnTo>
                  <a:pt x="1324922" y="664076"/>
                </a:lnTo>
                <a:lnTo>
                  <a:pt x="1377006" y="680169"/>
                </a:lnTo>
                <a:lnTo>
                  <a:pt x="1431206" y="694925"/>
                </a:lnTo>
                <a:lnTo>
                  <a:pt x="1487281" y="708251"/>
                </a:lnTo>
                <a:lnTo>
                  <a:pt x="1544991" y="720051"/>
                </a:lnTo>
                <a:lnTo>
                  <a:pt x="1604094" y="730229"/>
                </a:lnTo>
                <a:lnTo>
                  <a:pt x="1664351" y="738690"/>
                </a:lnTo>
                <a:lnTo>
                  <a:pt x="1725522" y="745339"/>
                </a:lnTo>
                <a:lnTo>
                  <a:pt x="1787365" y="750080"/>
                </a:lnTo>
                <a:lnTo>
                  <a:pt x="1849640" y="752817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67978" y="5462573"/>
            <a:ext cx="152400" cy="176530"/>
          </a:xfrm>
          <a:custGeom>
            <a:avLst/>
            <a:gdLst/>
            <a:ahLst/>
            <a:cxnLst/>
            <a:rect l="l" t="t" r="r" b="b"/>
            <a:pathLst>
              <a:path w="152400" h="176529">
                <a:moveTo>
                  <a:pt x="2425" y="0"/>
                </a:moveTo>
                <a:lnTo>
                  <a:pt x="152069" y="90081"/>
                </a:lnTo>
                <a:lnTo>
                  <a:pt x="0" y="176009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671269" y="3804842"/>
            <a:ext cx="2437130" cy="114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2759">
              <a:lnSpc>
                <a:spcPts val="232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d(s,z</a:t>
            </a:r>
            <a:r>
              <a:rPr dirty="0" baseline="-21367" sz="1950" b="1">
                <a:solidFill>
                  <a:srgbClr val="FF0000"/>
                </a:solidFill>
                <a:latin typeface="Calibri"/>
                <a:cs typeface="Calibri"/>
              </a:rPr>
              <a:t>a-1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algn="r" marR="5080">
              <a:lnSpc>
                <a:spcPts val="1839"/>
              </a:lnSpc>
            </a:pPr>
            <a:r>
              <a:rPr dirty="0" baseline="13888" sz="2400" spc="-22" b="1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 sz="105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050" spc="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40310" y="5415623"/>
            <a:ext cx="609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d(s,y)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29099" y="3544823"/>
            <a:ext cx="1203959" cy="7330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84726" y="3589777"/>
            <a:ext cx="1080135" cy="600075"/>
          </a:xfrm>
          <a:custGeom>
            <a:avLst/>
            <a:gdLst/>
            <a:ahLst/>
            <a:cxnLst/>
            <a:rect l="l" t="t" r="r" b="b"/>
            <a:pathLst>
              <a:path w="1080135" h="600075">
                <a:moveTo>
                  <a:pt x="0" y="599897"/>
                </a:moveTo>
                <a:lnTo>
                  <a:pt x="1080122" y="0"/>
                </a:lnTo>
              </a:path>
            </a:pathLst>
          </a:custGeom>
          <a:ln w="50292">
            <a:solidFill>
              <a:srgbClr val="7580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73523" y="5509259"/>
            <a:ext cx="1202435" cy="1706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16958" y="5554217"/>
            <a:ext cx="1092200" cy="35560"/>
          </a:xfrm>
          <a:custGeom>
            <a:avLst/>
            <a:gdLst/>
            <a:ahLst/>
            <a:cxnLst/>
            <a:rect l="l" t="t" r="r" b="b"/>
            <a:pathLst>
              <a:path w="1092200" h="35560">
                <a:moveTo>
                  <a:pt x="0" y="0"/>
                </a:moveTo>
                <a:lnTo>
                  <a:pt x="1091742" y="35394"/>
                </a:lnTo>
              </a:path>
            </a:pathLst>
          </a:custGeom>
          <a:ln w="50292">
            <a:solidFill>
              <a:srgbClr val="7580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64935" y="3240023"/>
            <a:ext cx="1141463" cy="4404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32756" y="3283458"/>
            <a:ext cx="1024890" cy="306070"/>
          </a:xfrm>
          <a:custGeom>
            <a:avLst/>
            <a:gdLst/>
            <a:ahLst/>
            <a:cxnLst/>
            <a:rect l="l" t="t" r="r" b="b"/>
            <a:pathLst>
              <a:path w="1024890" h="306070">
                <a:moveTo>
                  <a:pt x="1024305" y="0"/>
                </a:moveTo>
                <a:lnTo>
                  <a:pt x="0" y="306031"/>
                </a:lnTo>
              </a:path>
            </a:pathLst>
          </a:custGeom>
          <a:ln w="50292">
            <a:solidFill>
              <a:srgbClr val="7580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313676" y="3544823"/>
            <a:ext cx="170687" cy="13106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381493" y="3589778"/>
            <a:ext cx="35560" cy="1198880"/>
          </a:xfrm>
          <a:custGeom>
            <a:avLst/>
            <a:gdLst/>
            <a:ahLst/>
            <a:cxnLst/>
            <a:rect l="l" t="t" r="r" b="b"/>
            <a:pathLst>
              <a:path w="35559" h="1198879">
                <a:moveTo>
                  <a:pt x="35547" y="1198537"/>
                </a:moveTo>
                <a:lnTo>
                  <a:pt x="0" y="0"/>
                </a:lnTo>
              </a:path>
            </a:pathLst>
          </a:custGeom>
          <a:ln w="50292">
            <a:solidFill>
              <a:srgbClr val="7580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301739" y="5049011"/>
            <a:ext cx="859535" cy="5913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357365" y="5093973"/>
            <a:ext cx="735965" cy="459740"/>
          </a:xfrm>
          <a:custGeom>
            <a:avLst/>
            <a:gdLst/>
            <a:ahLst/>
            <a:cxnLst/>
            <a:rect l="l" t="t" r="r" b="b"/>
            <a:pathLst>
              <a:path w="735965" h="459739">
                <a:moveTo>
                  <a:pt x="0" y="459663"/>
                </a:moveTo>
                <a:lnTo>
                  <a:pt x="735825" y="0"/>
                </a:lnTo>
              </a:path>
            </a:pathLst>
          </a:custGeom>
          <a:ln w="50292">
            <a:solidFill>
              <a:srgbClr val="7580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744" y="384047"/>
            <a:ext cx="8665462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683" y="532767"/>
            <a:ext cx="78657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From Algorithm to</a:t>
            </a:r>
            <a:r>
              <a:rPr dirty="0" spc="-45"/>
              <a:t> </a:t>
            </a:r>
            <a:r>
              <a:rPr dirty="0" spc="-5"/>
              <a:t>Skeleton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99029"/>
            <a:ext cx="6372225" cy="193738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Single-source shortest path</a:t>
            </a:r>
            <a:r>
              <a:rPr dirty="0" sz="3000" spc="3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(SSSP)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SSSP +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node weight</a:t>
            </a:r>
            <a:r>
              <a:rPr dirty="0" sz="3000" spc="-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constraint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E.g. in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routing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Each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router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has a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cost (node</a:t>
            </a:r>
            <a:r>
              <a:rPr dirty="0" sz="2000" spc="-7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cost)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616518"/>
            <a:ext cx="4930140" cy="217805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Each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route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has a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cost </a:t>
            </a: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(edge</a:t>
            </a:r>
            <a:r>
              <a:rPr dirty="0" sz="2000" spc="-8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Palatino Linotype"/>
                <a:cs typeface="Palatino Linotype"/>
              </a:rPr>
              <a:t>cost)</a:t>
            </a:r>
            <a:endParaRPr sz="2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SSSP +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capacity</a:t>
            </a:r>
            <a:r>
              <a:rPr dirty="0" sz="3000" spc="-3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constraint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“pipe</a:t>
            </a:r>
            <a:r>
              <a:rPr dirty="0" sz="2400" spc="-6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problem”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“PEV</a:t>
            </a:r>
            <a:r>
              <a:rPr dirty="0" sz="2400" spc="-5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problem”</a:t>
            </a:r>
            <a:endParaRPr sz="2400">
              <a:latin typeface="Palatino Linotype"/>
              <a:cs typeface="Palatino Linotype"/>
            </a:endParaRPr>
          </a:p>
          <a:p>
            <a:pPr lvl="2" marL="11557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solidFill>
                  <a:srgbClr val="3E3E3E"/>
                </a:solidFill>
                <a:latin typeface="Palatino Linotype"/>
                <a:cs typeface="Palatino Linotype"/>
              </a:rPr>
              <a:t>Pure Electric</a:t>
            </a:r>
            <a:r>
              <a:rPr dirty="0" sz="2000" spc="-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Palatino Linotype"/>
                <a:cs typeface="Palatino Linotype"/>
              </a:rPr>
              <a:t>Vehicle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4394" y="3367152"/>
            <a:ext cx="1658620" cy="818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600" spc="5" b="1">
                <a:solidFill>
                  <a:srgbClr val="FF0000"/>
                </a:solidFill>
                <a:latin typeface="Palatino Linotype"/>
                <a:cs typeface="Palatino Linotype"/>
              </a:rPr>
              <a:t>“</a:t>
            </a:r>
            <a:r>
              <a:rPr dirty="0" sz="2600" spc="-5" b="1">
                <a:solidFill>
                  <a:srgbClr val="FF0000"/>
                </a:solidFill>
                <a:latin typeface="Palatino Linotype"/>
                <a:cs typeface="Palatino Linotype"/>
              </a:rPr>
              <a:t>Dij</a:t>
            </a:r>
            <a:r>
              <a:rPr dirty="0" sz="2600" b="1">
                <a:solidFill>
                  <a:srgbClr val="FF0000"/>
                </a:solidFill>
                <a:latin typeface="Palatino Linotype"/>
                <a:cs typeface="Palatino Linotype"/>
              </a:rPr>
              <a:t>k</a:t>
            </a:r>
            <a:r>
              <a:rPr dirty="0" sz="2600" spc="-5" b="1">
                <a:solidFill>
                  <a:srgbClr val="FF0000"/>
                </a:solidFill>
                <a:latin typeface="Palatino Linotype"/>
                <a:cs typeface="Palatino Linotype"/>
              </a:rPr>
              <a:t>str</a:t>
            </a:r>
            <a:r>
              <a:rPr dirty="0" sz="2600" spc="5" b="1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dirty="0" sz="2600" spc="-150" b="1">
                <a:solidFill>
                  <a:srgbClr val="FF0000"/>
                </a:solidFill>
                <a:latin typeface="Palatino Linotype"/>
                <a:cs typeface="Palatino Linotype"/>
              </a:rPr>
              <a:t>’</a:t>
            </a:r>
            <a:r>
              <a:rPr dirty="0" sz="2600" b="1">
                <a:solidFill>
                  <a:srgbClr val="FF0000"/>
                </a:solidFill>
                <a:latin typeface="Palatino Linotype"/>
                <a:cs typeface="Palatino Linotype"/>
              </a:rPr>
              <a:t>s  </a:t>
            </a:r>
            <a:r>
              <a:rPr dirty="0" sz="2600" b="1">
                <a:solidFill>
                  <a:srgbClr val="FF0000"/>
                </a:solidFill>
                <a:latin typeface="Palatino Linotype"/>
                <a:cs typeface="Palatino Linotype"/>
              </a:rPr>
              <a:t>Skeleton”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3075" y="2153411"/>
            <a:ext cx="890015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66612" y="2440551"/>
            <a:ext cx="580390" cy="1363980"/>
          </a:xfrm>
          <a:custGeom>
            <a:avLst/>
            <a:gdLst/>
            <a:ahLst/>
            <a:cxnLst/>
            <a:rect l="l" t="t" r="r" b="b"/>
            <a:pathLst>
              <a:path w="580390" h="1363979">
                <a:moveTo>
                  <a:pt x="580212" y="1363814"/>
                </a:moveTo>
                <a:lnTo>
                  <a:pt x="0" y="0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07026" y="2324863"/>
            <a:ext cx="139065" cy="168910"/>
          </a:xfrm>
          <a:custGeom>
            <a:avLst/>
            <a:gdLst/>
            <a:ahLst/>
            <a:cxnLst/>
            <a:rect l="l" t="t" r="r" b="b"/>
            <a:pathLst>
              <a:path w="139065" h="168910">
                <a:moveTo>
                  <a:pt x="10363" y="0"/>
                </a:moveTo>
                <a:lnTo>
                  <a:pt x="0" y="168363"/>
                </a:lnTo>
                <a:lnTo>
                  <a:pt x="138836" y="109308"/>
                </a:lnTo>
                <a:lnTo>
                  <a:pt x="103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3703" y="2645663"/>
            <a:ext cx="1193291" cy="1240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94685" y="2908202"/>
            <a:ext cx="852169" cy="895350"/>
          </a:xfrm>
          <a:custGeom>
            <a:avLst/>
            <a:gdLst/>
            <a:ahLst/>
            <a:cxnLst/>
            <a:rect l="l" t="t" r="r" b="b"/>
            <a:pathLst>
              <a:path w="852170" h="895350">
                <a:moveTo>
                  <a:pt x="851801" y="895248"/>
                </a:moveTo>
                <a:lnTo>
                  <a:pt x="0" y="0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08015" y="2817119"/>
            <a:ext cx="158750" cy="161925"/>
          </a:xfrm>
          <a:custGeom>
            <a:avLst/>
            <a:gdLst/>
            <a:ahLst/>
            <a:cxnLst/>
            <a:rect l="l" t="t" r="r" b="b"/>
            <a:pathLst>
              <a:path w="158750" h="161925">
                <a:moveTo>
                  <a:pt x="0" y="0"/>
                </a:moveTo>
                <a:lnTo>
                  <a:pt x="49339" y="161302"/>
                </a:lnTo>
                <a:lnTo>
                  <a:pt x="158648" y="5730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30596" y="3761244"/>
            <a:ext cx="1665731" cy="707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44859" y="3804665"/>
            <a:ext cx="1301750" cy="408940"/>
          </a:xfrm>
          <a:custGeom>
            <a:avLst/>
            <a:gdLst/>
            <a:ahLst/>
            <a:cxnLst/>
            <a:rect l="l" t="t" r="r" b="b"/>
            <a:pathLst>
              <a:path w="1301750" h="408939">
                <a:moveTo>
                  <a:pt x="1301572" y="0"/>
                </a:moveTo>
                <a:lnTo>
                  <a:pt x="0" y="408622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24904" y="4133770"/>
            <a:ext cx="167005" cy="144145"/>
          </a:xfrm>
          <a:custGeom>
            <a:avLst/>
            <a:gdLst/>
            <a:ahLst/>
            <a:cxnLst/>
            <a:rect l="l" t="t" r="r" b="b"/>
            <a:pathLst>
              <a:path w="167004" h="144145">
                <a:moveTo>
                  <a:pt x="121348" y="0"/>
                </a:moveTo>
                <a:lnTo>
                  <a:pt x="0" y="117170"/>
                </a:lnTo>
                <a:lnTo>
                  <a:pt x="166547" y="143941"/>
                </a:lnTo>
                <a:lnTo>
                  <a:pt x="1213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Lecturea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(LADA),</a:t>
            </a:r>
            <a:r>
              <a:rPr dirty="0" spc="-50"/>
              <a:t> </a:t>
            </a:r>
            <a:r>
              <a:rPr dirty="0"/>
              <a:t>2015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2015/5/19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31</a:t>
            </a:fld>
          </a:p>
        </p:txBody>
      </p:sp>
    </p:spTree>
  </p:cSld>
  <p:clrMapOvr>
    <a:masterClrMapping/>
  </p:clrMapOvr>
  <p:transition spd="med">
    <p:pull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yangyiling</dc:creator>
  <dc:title>Introduction to Algorithm Design and Analysis</dc:title>
  <dcterms:created xsi:type="dcterms:W3CDTF">2019-09-27T15:33:02Z</dcterms:created>
  <dcterms:modified xsi:type="dcterms:W3CDTF">2019-09-27T15:33:02Z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2015-05-19T00:00:00Z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2019-09-27T00:00:00Z</vt:filetime>
  </property>
</Properties>
</file>